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57" r:id="rId3"/>
    <p:sldId id="275" r:id="rId4"/>
    <p:sldId id="276" r:id="rId5"/>
    <p:sldId id="280" r:id="rId6"/>
    <p:sldId id="277" r:id="rId7"/>
    <p:sldId id="279" r:id="rId8"/>
    <p:sldId id="278" r:id="rId9"/>
    <p:sldId id="281" r:id="rId10"/>
    <p:sldId id="282" r:id="rId11"/>
    <p:sldId id="283" r:id="rId12"/>
    <p:sldId id="284" r:id="rId13"/>
    <p:sldId id="295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74" r:id="rId25"/>
  </p:sldIdLst>
  <p:sldSz cx="9144000" cy="5143500" type="screen16x9"/>
  <p:notesSz cx="6858000" cy="9144000"/>
  <p:embeddedFontLst>
    <p:embeddedFont>
      <p:font typeface="Nunito ExtraLight" panose="020B0604020202020204" charset="0"/>
      <p:regular r:id="rId27"/>
      <p:bold r:id="rId28"/>
      <p:italic r:id="rId29"/>
      <p:boldItalic r:id="rId30"/>
    </p:embeddedFont>
    <p:embeddedFont>
      <p:font typeface="Nixie One" panose="020B0604020202020204" charset="0"/>
      <p:regular r:id="rId31"/>
    </p:embeddedFont>
    <p:embeddedFont>
      <p:font typeface="Helvetica" panose="020B0604020202020204" pitchFamily="34" charset="0"/>
      <p:regular r:id="rId32"/>
      <p:bold r:id="rId33"/>
      <p:italic r:id="rId34"/>
      <p:boldItalic r:id="rId35"/>
    </p:embeddedFont>
    <p:embeddedFont>
      <p:font typeface="Nuni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  <p:embeddedFont>
      <p:font typeface="Nunito Light" panose="020B060402020202020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Helvetica Neue" panose="020B0604020202020204" charset="0"/>
      <p:regular r:id="rId52"/>
      <p:bold r:id="rId53"/>
      <p:italic r:id="rId54"/>
      <p:boldItalic r:id="rId55"/>
    </p:embeddedFont>
    <p:embeddedFont>
      <p:font typeface="Corbel" panose="020B05030202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94" y="8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font" Target="fonts/font33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85267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1dfd50b7a_1_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1dfd50b7a_1_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9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9af3da0f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9af3da0f6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80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61711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947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9926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1b80599b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1b80599b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62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767"/>
            <a:ext cx="9144000" cy="5148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DARK 2">
  <p:cSld name="CUSTOM_4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6" y="0"/>
            <a:ext cx="91424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DARK 1">
  <p:cSld name="CUSTOM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426"/>
            <a:ext cx="9144003" cy="51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ATULA BLUE">
  <p:cSld name="CUSTOM_1">
    <p:bg>
      <p:bgPr>
        <a:solidFill>
          <a:srgbClr val="2D2D2D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" y="0"/>
            <a:ext cx="91424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ATULA GREEN">
  <p:cSld name="CUSTOM_5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426"/>
            <a:ext cx="9144003" cy="51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ATULA">
  <p:cSld name="CUSTOM_6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7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397"/>
            <a:ext cx="9144003" cy="514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zul">
  <p:cSld name="CUSTOM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4325" y="-8950"/>
            <a:ext cx="9278324" cy="522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- light">
  <p:cSld name="CUSTOM_8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737"/>
            <a:ext cx="9144000" cy="514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9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24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13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6" cy="5144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CUSTOM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 rotWithShape="1">
          <a:blip r:embed="rId2">
            <a:alphaModFix/>
          </a:blip>
          <a:srcRect l="43883" b="5571"/>
          <a:stretch/>
        </p:blipFill>
        <p:spPr>
          <a:xfrm>
            <a:off x="4012825" y="-425"/>
            <a:ext cx="5131178" cy="48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 1">
  <p:cSld name="CUSTOM_13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10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11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" y="0"/>
            <a:ext cx="91424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14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90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15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 1">
  <p:cSld name="CUSTOM_15_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90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9">
  <p:cSld name="CUSTOM_16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0">
  <p:cSld name="CUSTOM_17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. Izq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mpio" type="tx">
  <p:cSld name="TITLE_AND_BODY">
    <p:bg>
      <p:bgPr>
        <a:solidFill>
          <a:srgbClr val="2D2D2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3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3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8" name="Google Shape;68;p3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32"/>
          <p:cNvGrpSpPr/>
          <p:nvPr/>
        </p:nvGrpSpPr>
        <p:grpSpPr>
          <a:xfrm>
            <a:off x="5549158" y="1029778"/>
            <a:ext cx="404640" cy="374059"/>
            <a:chOff x="5975075" y="2327500"/>
            <a:chExt cx="420100" cy="388350"/>
          </a:xfrm>
        </p:grpSpPr>
        <p:sp>
          <p:nvSpPr>
            <p:cNvPr id="73" name="Google Shape;73;p3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3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32"/>
          <p:cNvGrpSpPr/>
          <p:nvPr/>
        </p:nvGrpSpPr>
        <p:grpSpPr>
          <a:xfrm>
            <a:off x="4380533" y="515192"/>
            <a:ext cx="382958" cy="607111"/>
            <a:chOff x="6718575" y="2318625"/>
            <a:chExt cx="256950" cy="407375"/>
          </a:xfrm>
        </p:grpSpPr>
        <p:sp>
          <p:nvSpPr>
            <p:cNvPr id="77" name="Google Shape;77;p3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3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86" name="Google Shape;86;p3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3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32"/>
          <p:cNvGrpSpPr/>
          <p:nvPr/>
        </p:nvGrpSpPr>
        <p:grpSpPr>
          <a:xfrm>
            <a:off x="5772007" y="4056442"/>
            <a:ext cx="573943" cy="550550"/>
            <a:chOff x="5241175" y="4959100"/>
            <a:chExt cx="539775" cy="517775"/>
          </a:xfrm>
        </p:grpSpPr>
        <p:sp>
          <p:nvSpPr>
            <p:cNvPr id="96" name="Google Shape;96;p3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3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33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3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3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33"/>
          <p:cNvGrpSpPr/>
          <p:nvPr/>
        </p:nvGrpSpPr>
        <p:grpSpPr>
          <a:xfrm>
            <a:off x="1729778" y="61066"/>
            <a:ext cx="351204" cy="324661"/>
            <a:chOff x="5975075" y="2327500"/>
            <a:chExt cx="420100" cy="388350"/>
          </a:xfrm>
        </p:grpSpPr>
        <p:sp>
          <p:nvSpPr>
            <p:cNvPr id="114" name="Google Shape;114;p3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3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33"/>
          <p:cNvGrpSpPr/>
          <p:nvPr/>
        </p:nvGrpSpPr>
        <p:grpSpPr>
          <a:xfrm>
            <a:off x="904283" y="515192"/>
            <a:ext cx="382958" cy="607111"/>
            <a:chOff x="6718575" y="2318625"/>
            <a:chExt cx="256950" cy="407375"/>
          </a:xfrm>
        </p:grpSpPr>
        <p:sp>
          <p:nvSpPr>
            <p:cNvPr id="118" name="Google Shape;118;p3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33"/>
          <p:cNvGrpSpPr/>
          <p:nvPr/>
        </p:nvGrpSpPr>
        <p:grpSpPr>
          <a:xfrm>
            <a:off x="335759" y="1840533"/>
            <a:ext cx="342882" cy="350068"/>
            <a:chOff x="3951850" y="2985350"/>
            <a:chExt cx="407950" cy="416500"/>
          </a:xfrm>
        </p:grpSpPr>
        <p:sp>
          <p:nvSpPr>
            <p:cNvPr id="127" name="Google Shape;127;p3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ctrTitle"/>
          </p:nvPr>
        </p:nvSpPr>
        <p:spPr>
          <a:xfrm>
            <a:off x="799119" y="1371600"/>
            <a:ext cx="61737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orbel"/>
              <a:buChar char="●"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subTitle" idx="1"/>
          </p:nvPr>
        </p:nvSpPr>
        <p:spPr>
          <a:xfrm>
            <a:off x="799118" y="3600450"/>
            <a:ext cx="6173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accen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1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100"/>
            </a:lvl5pPr>
            <a:lvl6pPr marL="2743200" lvl="5" indent="-304800" algn="l" rtl="0"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100"/>
            </a:lvl6pPr>
            <a:lvl7pPr marL="3200400" lvl="6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dt" idx="10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ctrTitle"/>
          </p:nvPr>
        </p:nvSpPr>
        <p:spPr>
          <a:xfrm>
            <a:off x="866216" y="1085850"/>
            <a:ext cx="66192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Char char="●"/>
              <a:defRPr sz="5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subTitle" idx="1"/>
          </p:nvPr>
        </p:nvSpPr>
        <p:spPr>
          <a:xfrm>
            <a:off x="866216" y="3583035"/>
            <a:ext cx="6619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spcBef>
                <a:spcPts val="800"/>
              </a:spcBef>
              <a:spcAft>
                <a:spcPts val="0"/>
              </a:spcAft>
              <a:buSzPts val="1200"/>
              <a:buNone/>
              <a:defRPr sz="1100" cap="none">
                <a:solidFill>
                  <a:srgbClr val="86D1D8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10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dt" idx="10"/>
          </p:nvPr>
        </p:nvSpPr>
        <p:spPr>
          <a:xfrm rot="5400000">
            <a:off x="7616654" y="1343101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ftr" idx="11"/>
          </p:nvPr>
        </p:nvSpPr>
        <p:spPr>
          <a:xfrm rot="5400000">
            <a:off x="6713603" y="2419050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GRANDE - DERECHA ARRIBA">
  <p:cSld name="TITLE_AND_BODY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"/>
          <p:cNvPicPr preferRelativeResize="0"/>
          <p:nvPr/>
        </p:nvPicPr>
        <p:blipFill rotWithShape="1">
          <a:blip r:embed="rId2">
            <a:alphaModFix/>
          </a:blip>
          <a:srcRect l="68220" b="47237"/>
          <a:stretch/>
        </p:blipFill>
        <p:spPr>
          <a:xfrm>
            <a:off x="6249123" y="-3450"/>
            <a:ext cx="2894873" cy="27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CHICO - DERECHA ARRIBA">
  <p:cSld name="TITLE_AND_BODY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6"/>
          <p:cNvPicPr preferRelativeResize="0"/>
          <p:nvPr/>
        </p:nvPicPr>
        <p:blipFill rotWithShape="1">
          <a:blip r:embed="rId2">
            <a:alphaModFix/>
          </a:blip>
          <a:srcRect l="79568" b="59236"/>
          <a:stretch/>
        </p:blipFill>
        <p:spPr>
          <a:xfrm>
            <a:off x="7286773" y="-3450"/>
            <a:ext cx="1857223" cy="20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- IZQUIERDA ABAJO">
  <p:cSld name="TITLE_AND_BODY_1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7"/>
          <p:cNvPicPr preferRelativeResize="0"/>
          <p:nvPr/>
        </p:nvPicPr>
        <p:blipFill rotWithShape="1">
          <a:blip r:embed="rId2">
            <a:alphaModFix/>
          </a:blip>
          <a:srcRect l="79506" b="58209"/>
          <a:stretch/>
        </p:blipFill>
        <p:spPr>
          <a:xfrm rot="10800000">
            <a:off x="-10474" y="2984129"/>
            <a:ext cx="1862875" cy="21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- DERECHA ABAJO">
  <p:cSld name="TITLE_AND_BODY_1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 l="79506" b="58209"/>
          <a:stretch/>
        </p:blipFill>
        <p:spPr>
          <a:xfrm rot="10800000" flipH="1">
            <a:off x="7281121" y="2977629"/>
            <a:ext cx="1862875" cy="21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- IZQUIERDA ARRIBA">
  <p:cSld name="CUSTOM">
    <p:bg>
      <p:bgPr>
        <a:solidFill>
          <a:srgbClr val="2D2D2D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"/>
          <p:cNvPicPr preferRelativeResize="0"/>
          <p:nvPr/>
        </p:nvPicPr>
        <p:blipFill rotWithShape="1">
          <a:blip r:embed="rId2">
            <a:alphaModFix/>
          </a:blip>
          <a:srcRect l="77600" b="60977"/>
          <a:stretch/>
        </p:blipFill>
        <p:spPr>
          <a:xfrm flipH="1">
            <a:off x="-2" y="0"/>
            <a:ext cx="2036126" cy="20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DARK">
  <p:cSld name="CUSTOM_4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" y="0"/>
            <a:ext cx="91424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D2D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ingenia.la" TargetMode="External"/><Relationship Id="rId7" Type="http://schemas.openxmlformats.org/officeDocument/2006/relationships/hyperlink" Target="https://medium.com/ingenia-architectural-journey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youtube.com/channel/UCzPv_AB78iJS6wf4se0Y_pw" TargetMode="External"/><Relationship Id="rId5" Type="http://schemas.openxmlformats.org/officeDocument/2006/relationships/hyperlink" Target="https://twitter.com/IngeniaCA" TargetMode="External"/><Relationship Id="rId4" Type="http://schemas.openxmlformats.org/officeDocument/2006/relationships/hyperlink" Target="https://www.instagram.com/ingenia.l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Raspberry_Pi" TargetMode="External"/><Relationship Id="rId3" Type="http://schemas.openxmlformats.org/officeDocument/2006/relationships/hyperlink" Target="https://es.wikipedia.org/wiki/Licencia_BSD" TargetMode="External"/><Relationship Id="rId7" Type="http://schemas.openxmlformats.org/officeDocument/2006/relationships/hyperlink" Target="https://es.wikipedia.org/wiki/Android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s.wikipedia.org/wiki/Microsoft_Windows" TargetMode="External"/><Relationship Id="rId5" Type="http://schemas.openxmlformats.org/officeDocument/2006/relationships/hyperlink" Target="https://es.wikipedia.org/wiki/Mac_OS_X" TargetMode="External"/><Relationship Id="rId4" Type="http://schemas.openxmlformats.org/officeDocument/2006/relationships/hyperlink" Target="https://es.wikipedia.org/wiki/GNU/Linu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7"/>
          <p:cNvGrpSpPr/>
          <p:nvPr/>
        </p:nvGrpSpPr>
        <p:grpSpPr>
          <a:xfrm>
            <a:off x="455212" y="1660283"/>
            <a:ext cx="3446553" cy="1108908"/>
            <a:chOff x="455212" y="1660283"/>
            <a:chExt cx="3446553" cy="1108908"/>
          </a:xfrm>
        </p:grpSpPr>
        <p:sp>
          <p:nvSpPr>
            <p:cNvPr id="152" name="Google Shape;152;p37"/>
            <p:cNvSpPr/>
            <p:nvPr/>
          </p:nvSpPr>
          <p:spPr>
            <a:xfrm>
              <a:off x="2911762" y="1660283"/>
              <a:ext cx="990003" cy="1108908"/>
            </a:xfrm>
            <a:custGeom>
              <a:avLst/>
              <a:gdLst/>
              <a:ahLst/>
              <a:cxnLst/>
              <a:rect l="l" t="t" r="r" b="b"/>
              <a:pathLst>
                <a:path w="71313" h="79236" extrusionOk="0">
                  <a:moveTo>
                    <a:pt x="35657" y="0"/>
                  </a:moveTo>
                  <a:cubicBezTo>
                    <a:pt x="33991" y="0"/>
                    <a:pt x="32324" y="369"/>
                    <a:pt x="31064" y="1106"/>
                  </a:cubicBezTo>
                  <a:lnTo>
                    <a:pt x="4593" y="16376"/>
                  </a:lnTo>
                  <a:cubicBezTo>
                    <a:pt x="2073" y="17832"/>
                    <a:pt x="1" y="21417"/>
                    <a:pt x="1" y="24329"/>
                  </a:cubicBezTo>
                  <a:lnTo>
                    <a:pt x="1" y="54907"/>
                  </a:lnTo>
                  <a:cubicBezTo>
                    <a:pt x="1" y="57819"/>
                    <a:pt x="2073" y="61403"/>
                    <a:pt x="4593" y="62859"/>
                  </a:cubicBezTo>
                  <a:lnTo>
                    <a:pt x="31064" y="78129"/>
                  </a:lnTo>
                  <a:cubicBezTo>
                    <a:pt x="32324" y="78867"/>
                    <a:pt x="33991" y="79235"/>
                    <a:pt x="35657" y="79235"/>
                  </a:cubicBezTo>
                  <a:cubicBezTo>
                    <a:pt x="37323" y="79235"/>
                    <a:pt x="38989" y="78867"/>
                    <a:pt x="40249" y="78129"/>
                  </a:cubicBezTo>
                  <a:lnTo>
                    <a:pt x="66720" y="62859"/>
                  </a:lnTo>
                  <a:cubicBezTo>
                    <a:pt x="69240" y="61403"/>
                    <a:pt x="71312" y="57819"/>
                    <a:pt x="71312" y="54907"/>
                  </a:cubicBezTo>
                  <a:lnTo>
                    <a:pt x="71312" y="24329"/>
                  </a:lnTo>
                  <a:cubicBezTo>
                    <a:pt x="71312" y="21417"/>
                    <a:pt x="69240" y="17832"/>
                    <a:pt x="66720" y="16376"/>
                  </a:cubicBezTo>
                  <a:lnTo>
                    <a:pt x="40249" y="1106"/>
                  </a:lnTo>
                  <a:cubicBezTo>
                    <a:pt x="38989" y="369"/>
                    <a:pt x="37323" y="0"/>
                    <a:pt x="35657" y="0"/>
                  </a:cubicBezTo>
                  <a:close/>
                </a:path>
              </a:pathLst>
            </a:custGeom>
            <a:solidFill>
              <a:srgbClr val="45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7"/>
            <p:cNvSpPr/>
            <p:nvPr/>
          </p:nvSpPr>
          <p:spPr>
            <a:xfrm>
              <a:off x="3372550" y="1980502"/>
              <a:ext cx="195160" cy="495759"/>
            </a:xfrm>
            <a:custGeom>
              <a:avLst/>
              <a:gdLst/>
              <a:ahLst/>
              <a:cxnLst/>
              <a:rect l="l" t="t" r="r" b="b"/>
              <a:pathLst>
                <a:path w="14058" h="35424" extrusionOk="0">
                  <a:moveTo>
                    <a:pt x="400" y="0"/>
                  </a:moveTo>
                  <a:cubicBezTo>
                    <a:pt x="154" y="0"/>
                    <a:pt x="0" y="506"/>
                    <a:pt x="0" y="1504"/>
                  </a:cubicBezTo>
                  <a:lnTo>
                    <a:pt x="0" y="31970"/>
                  </a:lnTo>
                  <a:cubicBezTo>
                    <a:pt x="0" y="33874"/>
                    <a:pt x="990" y="35423"/>
                    <a:pt x="2203" y="35423"/>
                  </a:cubicBezTo>
                  <a:lnTo>
                    <a:pt x="12415" y="35423"/>
                  </a:lnTo>
                  <a:cubicBezTo>
                    <a:pt x="13628" y="35423"/>
                    <a:pt x="14057" y="33986"/>
                    <a:pt x="13367" y="32212"/>
                  </a:cubicBezTo>
                  <a:lnTo>
                    <a:pt x="1251" y="1261"/>
                  </a:lnTo>
                  <a:cubicBezTo>
                    <a:pt x="923" y="417"/>
                    <a:pt x="623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7"/>
            <p:cNvSpPr/>
            <p:nvPr/>
          </p:nvSpPr>
          <p:spPr>
            <a:xfrm>
              <a:off x="3501866" y="1953212"/>
              <a:ext cx="195160" cy="495759"/>
            </a:xfrm>
            <a:custGeom>
              <a:avLst/>
              <a:gdLst/>
              <a:ahLst/>
              <a:cxnLst/>
              <a:rect l="l" t="t" r="r" b="b"/>
              <a:pathLst>
                <a:path w="14058" h="35424" extrusionOk="0">
                  <a:moveTo>
                    <a:pt x="1644" y="0"/>
                  </a:moveTo>
                  <a:cubicBezTo>
                    <a:pt x="430" y="0"/>
                    <a:pt x="1" y="1438"/>
                    <a:pt x="692" y="3211"/>
                  </a:cubicBezTo>
                  <a:lnTo>
                    <a:pt x="12788" y="34162"/>
                  </a:lnTo>
                  <a:cubicBezTo>
                    <a:pt x="13126" y="35006"/>
                    <a:pt x="13430" y="35423"/>
                    <a:pt x="13655" y="35423"/>
                  </a:cubicBezTo>
                  <a:cubicBezTo>
                    <a:pt x="13904" y="35423"/>
                    <a:pt x="14058" y="34917"/>
                    <a:pt x="14058" y="33920"/>
                  </a:cubicBezTo>
                  <a:lnTo>
                    <a:pt x="14058" y="3454"/>
                  </a:lnTo>
                  <a:cubicBezTo>
                    <a:pt x="14058" y="1550"/>
                    <a:pt x="13068" y="0"/>
                    <a:pt x="11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7"/>
            <p:cNvSpPr/>
            <p:nvPr/>
          </p:nvSpPr>
          <p:spPr>
            <a:xfrm>
              <a:off x="3116501" y="1953212"/>
              <a:ext cx="141768" cy="523049"/>
            </a:xfrm>
            <a:custGeom>
              <a:avLst/>
              <a:gdLst/>
              <a:ahLst/>
              <a:cxnLst/>
              <a:rect l="l" t="t" r="r" b="b"/>
              <a:pathLst>
                <a:path w="10212" h="37374" extrusionOk="0">
                  <a:moveTo>
                    <a:pt x="3454" y="0"/>
                  </a:moveTo>
                  <a:cubicBezTo>
                    <a:pt x="1550" y="0"/>
                    <a:pt x="1" y="1550"/>
                    <a:pt x="1" y="3454"/>
                  </a:cubicBezTo>
                  <a:lnTo>
                    <a:pt x="1" y="33920"/>
                  </a:lnTo>
                  <a:cubicBezTo>
                    <a:pt x="1" y="35824"/>
                    <a:pt x="1550" y="37373"/>
                    <a:pt x="3454" y="37373"/>
                  </a:cubicBezTo>
                  <a:lnTo>
                    <a:pt x="6758" y="37373"/>
                  </a:lnTo>
                  <a:cubicBezTo>
                    <a:pt x="8662" y="37373"/>
                    <a:pt x="10212" y="35824"/>
                    <a:pt x="10212" y="33920"/>
                  </a:cubicBezTo>
                  <a:lnTo>
                    <a:pt x="10212" y="3454"/>
                  </a:lnTo>
                  <a:cubicBezTo>
                    <a:pt x="10212" y="1550"/>
                    <a:pt x="8662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7"/>
            <p:cNvSpPr/>
            <p:nvPr/>
          </p:nvSpPr>
          <p:spPr>
            <a:xfrm>
              <a:off x="455212" y="1966787"/>
              <a:ext cx="123887" cy="479945"/>
            </a:xfrm>
            <a:custGeom>
              <a:avLst/>
              <a:gdLst/>
              <a:ahLst/>
              <a:cxnLst/>
              <a:rect l="l" t="t" r="r" b="b"/>
              <a:pathLst>
                <a:path w="8924" h="34294" extrusionOk="0">
                  <a:moveTo>
                    <a:pt x="1" y="1"/>
                  </a:moveTo>
                  <a:lnTo>
                    <a:pt x="1" y="34294"/>
                  </a:lnTo>
                  <a:lnTo>
                    <a:pt x="8924" y="34294"/>
                  </a:lnTo>
                  <a:lnTo>
                    <a:pt x="8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" name="Google Shape;157;p37"/>
            <p:cNvSpPr/>
            <p:nvPr/>
          </p:nvSpPr>
          <p:spPr>
            <a:xfrm>
              <a:off x="647249" y="2087760"/>
              <a:ext cx="344689" cy="358972"/>
            </a:xfrm>
            <a:custGeom>
              <a:avLst/>
              <a:gdLst/>
              <a:ahLst/>
              <a:cxnLst/>
              <a:rect l="l" t="t" r="r" b="b"/>
              <a:pathLst>
                <a:path w="24829" h="25650" extrusionOk="0">
                  <a:moveTo>
                    <a:pt x="15850" y="0"/>
                  </a:moveTo>
                  <a:cubicBezTo>
                    <a:pt x="12863" y="0"/>
                    <a:pt x="9503" y="1587"/>
                    <a:pt x="8028" y="4126"/>
                  </a:cubicBezTo>
                  <a:lnTo>
                    <a:pt x="7916" y="4126"/>
                  </a:lnTo>
                  <a:lnTo>
                    <a:pt x="7916" y="728"/>
                  </a:lnTo>
                  <a:lnTo>
                    <a:pt x="1" y="728"/>
                  </a:lnTo>
                  <a:lnTo>
                    <a:pt x="1" y="25650"/>
                  </a:lnTo>
                  <a:lnTo>
                    <a:pt x="8158" y="25650"/>
                  </a:lnTo>
                  <a:lnTo>
                    <a:pt x="8158" y="12059"/>
                  </a:lnTo>
                  <a:cubicBezTo>
                    <a:pt x="8158" y="9315"/>
                    <a:pt x="9503" y="6721"/>
                    <a:pt x="12583" y="6721"/>
                  </a:cubicBezTo>
                  <a:cubicBezTo>
                    <a:pt x="17044" y="6721"/>
                    <a:pt x="16671" y="10193"/>
                    <a:pt x="16671" y="13590"/>
                  </a:cubicBezTo>
                  <a:lnTo>
                    <a:pt x="16671" y="25650"/>
                  </a:lnTo>
                  <a:lnTo>
                    <a:pt x="24829" y="25650"/>
                  </a:lnTo>
                  <a:lnTo>
                    <a:pt x="24829" y="9651"/>
                  </a:lnTo>
                  <a:cubicBezTo>
                    <a:pt x="24829" y="6048"/>
                    <a:pt x="24157" y="0"/>
                    <a:pt x="15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>
              <a:off x="1033918" y="2087760"/>
              <a:ext cx="354795" cy="481246"/>
            </a:xfrm>
            <a:custGeom>
              <a:avLst/>
              <a:gdLst/>
              <a:ahLst/>
              <a:cxnLst/>
              <a:rect l="l" t="t" r="r" b="b"/>
              <a:pathLst>
                <a:path w="25557" h="34387" extrusionOk="0">
                  <a:moveTo>
                    <a:pt x="12918" y="6254"/>
                  </a:moveTo>
                  <a:cubicBezTo>
                    <a:pt x="16577" y="6254"/>
                    <a:pt x="17828" y="9371"/>
                    <a:pt x="17828" y="12545"/>
                  </a:cubicBezTo>
                  <a:cubicBezTo>
                    <a:pt x="17828" y="15662"/>
                    <a:pt x="16335" y="18351"/>
                    <a:pt x="12881" y="18351"/>
                  </a:cubicBezTo>
                  <a:cubicBezTo>
                    <a:pt x="9521" y="18351"/>
                    <a:pt x="8177" y="15420"/>
                    <a:pt x="8177" y="12489"/>
                  </a:cubicBezTo>
                  <a:cubicBezTo>
                    <a:pt x="8177" y="9409"/>
                    <a:pt x="9315" y="6254"/>
                    <a:pt x="12918" y="6254"/>
                  </a:cubicBezTo>
                  <a:close/>
                  <a:moveTo>
                    <a:pt x="10958" y="0"/>
                  </a:moveTo>
                  <a:cubicBezTo>
                    <a:pt x="3902" y="0"/>
                    <a:pt x="0" y="5582"/>
                    <a:pt x="0" y="12209"/>
                  </a:cubicBezTo>
                  <a:cubicBezTo>
                    <a:pt x="0" y="19209"/>
                    <a:pt x="3416" y="24586"/>
                    <a:pt x="10958" y="24586"/>
                  </a:cubicBezTo>
                  <a:cubicBezTo>
                    <a:pt x="13590" y="24586"/>
                    <a:pt x="16092" y="23241"/>
                    <a:pt x="17585" y="20945"/>
                  </a:cubicBezTo>
                  <a:lnTo>
                    <a:pt x="17679" y="20945"/>
                  </a:lnTo>
                  <a:lnTo>
                    <a:pt x="17679" y="23297"/>
                  </a:lnTo>
                  <a:cubicBezTo>
                    <a:pt x="17679" y="26378"/>
                    <a:pt x="17287" y="29103"/>
                    <a:pt x="13404" y="29103"/>
                  </a:cubicBezTo>
                  <a:cubicBezTo>
                    <a:pt x="12153" y="29103"/>
                    <a:pt x="11145" y="28972"/>
                    <a:pt x="10435" y="28580"/>
                  </a:cubicBezTo>
                  <a:cubicBezTo>
                    <a:pt x="9651" y="28188"/>
                    <a:pt x="9222" y="27516"/>
                    <a:pt x="9035" y="26415"/>
                  </a:cubicBezTo>
                  <a:lnTo>
                    <a:pt x="877" y="26415"/>
                  </a:lnTo>
                  <a:cubicBezTo>
                    <a:pt x="1830" y="33098"/>
                    <a:pt x="7299" y="34386"/>
                    <a:pt x="13124" y="34386"/>
                  </a:cubicBezTo>
                  <a:cubicBezTo>
                    <a:pt x="24791" y="34386"/>
                    <a:pt x="25556" y="26714"/>
                    <a:pt x="25556" y="22625"/>
                  </a:cubicBezTo>
                  <a:lnTo>
                    <a:pt x="25556" y="728"/>
                  </a:lnTo>
                  <a:lnTo>
                    <a:pt x="17735" y="728"/>
                  </a:lnTo>
                  <a:lnTo>
                    <a:pt x="17735" y="3846"/>
                  </a:lnTo>
                  <a:lnTo>
                    <a:pt x="17641" y="3846"/>
                  </a:lnTo>
                  <a:cubicBezTo>
                    <a:pt x="16185" y="1307"/>
                    <a:pt x="13926" y="0"/>
                    <a:pt x="10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37"/>
            <p:cNvSpPr/>
            <p:nvPr/>
          </p:nvSpPr>
          <p:spPr>
            <a:xfrm>
              <a:off x="1431457" y="2087760"/>
              <a:ext cx="372690" cy="369160"/>
            </a:xfrm>
            <a:custGeom>
              <a:avLst/>
              <a:gdLst/>
              <a:ahLst/>
              <a:cxnLst/>
              <a:rect l="l" t="t" r="r" b="b"/>
              <a:pathLst>
                <a:path w="26846" h="26378" extrusionOk="0">
                  <a:moveTo>
                    <a:pt x="13442" y="5526"/>
                  </a:moveTo>
                  <a:cubicBezTo>
                    <a:pt x="16186" y="5526"/>
                    <a:pt x="18146" y="7822"/>
                    <a:pt x="18295" y="10622"/>
                  </a:cubicBezTo>
                  <a:lnTo>
                    <a:pt x="8159" y="10622"/>
                  </a:lnTo>
                  <a:cubicBezTo>
                    <a:pt x="8644" y="7598"/>
                    <a:pt x="10567" y="5526"/>
                    <a:pt x="13442" y="5526"/>
                  </a:cubicBezTo>
                  <a:close/>
                  <a:moveTo>
                    <a:pt x="13442" y="0"/>
                  </a:moveTo>
                  <a:cubicBezTo>
                    <a:pt x="6105" y="0"/>
                    <a:pt x="1" y="5470"/>
                    <a:pt x="1" y="13105"/>
                  </a:cubicBezTo>
                  <a:cubicBezTo>
                    <a:pt x="1" y="21468"/>
                    <a:pt x="5526" y="26378"/>
                    <a:pt x="13647" y="26378"/>
                  </a:cubicBezTo>
                  <a:cubicBezTo>
                    <a:pt x="19210" y="26378"/>
                    <a:pt x="24549" y="23876"/>
                    <a:pt x="26024" y="18108"/>
                  </a:cubicBezTo>
                  <a:lnTo>
                    <a:pt x="18389" y="18108"/>
                  </a:lnTo>
                  <a:cubicBezTo>
                    <a:pt x="17623" y="19937"/>
                    <a:pt x="15700" y="20852"/>
                    <a:pt x="13740" y="20852"/>
                  </a:cubicBezTo>
                  <a:cubicBezTo>
                    <a:pt x="10268" y="20852"/>
                    <a:pt x="8308" y="18593"/>
                    <a:pt x="8159" y="15177"/>
                  </a:cubicBezTo>
                  <a:lnTo>
                    <a:pt x="26453" y="15177"/>
                  </a:lnTo>
                  <a:cubicBezTo>
                    <a:pt x="26845" y="6721"/>
                    <a:pt x="22384" y="0"/>
                    <a:pt x="13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37"/>
            <p:cNvSpPr/>
            <p:nvPr/>
          </p:nvSpPr>
          <p:spPr>
            <a:xfrm>
              <a:off x="1842227" y="2087760"/>
              <a:ext cx="344689" cy="358972"/>
            </a:xfrm>
            <a:custGeom>
              <a:avLst/>
              <a:gdLst/>
              <a:ahLst/>
              <a:cxnLst/>
              <a:rect l="l" t="t" r="r" b="b"/>
              <a:pathLst>
                <a:path w="24829" h="25650" extrusionOk="0">
                  <a:moveTo>
                    <a:pt x="15849" y="0"/>
                  </a:moveTo>
                  <a:cubicBezTo>
                    <a:pt x="12863" y="0"/>
                    <a:pt x="9502" y="1587"/>
                    <a:pt x="8009" y="4126"/>
                  </a:cubicBezTo>
                  <a:lnTo>
                    <a:pt x="7916" y="4126"/>
                  </a:lnTo>
                  <a:lnTo>
                    <a:pt x="7916" y="728"/>
                  </a:lnTo>
                  <a:lnTo>
                    <a:pt x="0" y="728"/>
                  </a:lnTo>
                  <a:lnTo>
                    <a:pt x="0" y="25650"/>
                  </a:lnTo>
                  <a:lnTo>
                    <a:pt x="8158" y="25650"/>
                  </a:lnTo>
                  <a:lnTo>
                    <a:pt x="8158" y="12059"/>
                  </a:lnTo>
                  <a:cubicBezTo>
                    <a:pt x="8158" y="9315"/>
                    <a:pt x="9502" y="6721"/>
                    <a:pt x="12583" y="6721"/>
                  </a:cubicBezTo>
                  <a:cubicBezTo>
                    <a:pt x="17044" y="6721"/>
                    <a:pt x="16671" y="10193"/>
                    <a:pt x="16671" y="13590"/>
                  </a:cubicBezTo>
                  <a:lnTo>
                    <a:pt x="16671" y="25650"/>
                  </a:lnTo>
                  <a:lnTo>
                    <a:pt x="24829" y="25650"/>
                  </a:lnTo>
                  <a:lnTo>
                    <a:pt x="24829" y="9651"/>
                  </a:lnTo>
                  <a:cubicBezTo>
                    <a:pt x="24829" y="6048"/>
                    <a:pt x="24157" y="0"/>
                    <a:pt x="15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1" name="Google Shape;161;p37"/>
            <p:cNvSpPr/>
            <p:nvPr/>
          </p:nvSpPr>
          <p:spPr>
            <a:xfrm>
              <a:off x="2252996" y="1966787"/>
              <a:ext cx="113253" cy="479945"/>
            </a:xfrm>
            <a:custGeom>
              <a:avLst/>
              <a:gdLst/>
              <a:ahLst/>
              <a:cxnLst/>
              <a:rect l="l" t="t" r="r" b="b"/>
              <a:pathLst>
                <a:path w="8158" h="34294" extrusionOk="0">
                  <a:moveTo>
                    <a:pt x="0" y="1"/>
                  </a:moveTo>
                  <a:lnTo>
                    <a:pt x="0" y="6236"/>
                  </a:lnTo>
                  <a:lnTo>
                    <a:pt x="8158" y="6236"/>
                  </a:lnTo>
                  <a:lnTo>
                    <a:pt x="8158" y="1"/>
                  </a:lnTo>
                  <a:close/>
                  <a:moveTo>
                    <a:pt x="0" y="9372"/>
                  </a:moveTo>
                  <a:lnTo>
                    <a:pt x="0" y="34294"/>
                  </a:lnTo>
                  <a:lnTo>
                    <a:pt x="8158" y="34294"/>
                  </a:lnTo>
                  <a:lnTo>
                    <a:pt x="8158" y="93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2" name="Google Shape;162;p37"/>
            <p:cNvSpPr/>
            <p:nvPr/>
          </p:nvSpPr>
          <p:spPr>
            <a:xfrm>
              <a:off x="2414186" y="2087760"/>
              <a:ext cx="352990" cy="369160"/>
            </a:xfrm>
            <a:custGeom>
              <a:avLst/>
              <a:gdLst/>
              <a:ahLst/>
              <a:cxnLst/>
              <a:rect l="l" t="t" r="r" b="b"/>
              <a:pathLst>
                <a:path w="25427" h="26378" extrusionOk="0">
                  <a:moveTo>
                    <a:pt x="16578" y="13982"/>
                  </a:moveTo>
                  <a:cubicBezTo>
                    <a:pt x="16764" y="19116"/>
                    <a:pt x="15476" y="21319"/>
                    <a:pt x="11575" y="21319"/>
                  </a:cubicBezTo>
                  <a:cubicBezTo>
                    <a:pt x="9764" y="21319"/>
                    <a:pt x="8177" y="20516"/>
                    <a:pt x="8177" y="18500"/>
                  </a:cubicBezTo>
                  <a:cubicBezTo>
                    <a:pt x="8177" y="16521"/>
                    <a:pt x="9708" y="15756"/>
                    <a:pt x="11537" y="15326"/>
                  </a:cubicBezTo>
                  <a:cubicBezTo>
                    <a:pt x="13311" y="14841"/>
                    <a:pt x="15420" y="14692"/>
                    <a:pt x="16578" y="13982"/>
                  </a:cubicBezTo>
                  <a:close/>
                  <a:moveTo>
                    <a:pt x="12825" y="0"/>
                  </a:moveTo>
                  <a:cubicBezTo>
                    <a:pt x="10006" y="0"/>
                    <a:pt x="7113" y="485"/>
                    <a:pt x="4910" y="1736"/>
                  </a:cubicBezTo>
                  <a:cubicBezTo>
                    <a:pt x="2707" y="3024"/>
                    <a:pt x="1158" y="5134"/>
                    <a:pt x="1009" y="8401"/>
                  </a:cubicBezTo>
                  <a:lnTo>
                    <a:pt x="8662" y="8401"/>
                  </a:lnTo>
                  <a:cubicBezTo>
                    <a:pt x="9036" y="6291"/>
                    <a:pt x="10473" y="5283"/>
                    <a:pt x="12732" y="5283"/>
                  </a:cubicBezTo>
                  <a:cubicBezTo>
                    <a:pt x="14412" y="5283"/>
                    <a:pt x="16671" y="6011"/>
                    <a:pt x="16671" y="7878"/>
                  </a:cubicBezTo>
                  <a:cubicBezTo>
                    <a:pt x="16671" y="9409"/>
                    <a:pt x="15906" y="9894"/>
                    <a:pt x="14505" y="10193"/>
                  </a:cubicBezTo>
                  <a:cubicBezTo>
                    <a:pt x="8849" y="11331"/>
                    <a:pt x="0" y="10715"/>
                    <a:pt x="0" y="18836"/>
                  </a:cubicBezTo>
                  <a:cubicBezTo>
                    <a:pt x="0" y="23970"/>
                    <a:pt x="3753" y="26378"/>
                    <a:pt x="8513" y="26378"/>
                  </a:cubicBezTo>
                  <a:cubicBezTo>
                    <a:pt x="11481" y="26378"/>
                    <a:pt x="14617" y="25500"/>
                    <a:pt x="16727" y="23297"/>
                  </a:cubicBezTo>
                  <a:cubicBezTo>
                    <a:pt x="16820" y="24119"/>
                    <a:pt x="16914" y="24884"/>
                    <a:pt x="17212" y="25650"/>
                  </a:cubicBezTo>
                  <a:lnTo>
                    <a:pt x="25426" y="25650"/>
                  </a:lnTo>
                  <a:cubicBezTo>
                    <a:pt x="24455" y="23690"/>
                    <a:pt x="24455" y="21375"/>
                    <a:pt x="24455" y="19265"/>
                  </a:cubicBezTo>
                  <a:lnTo>
                    <a:pt x="24455" y="8363"/>
                  </a:lnTo>
                  <a:cubicBezTo>
                    <a:pt x="24455" y="1307"/>
                    <a:pt x="18743" y="0"/>
                    <a:pt x="12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3" name="Google Shape;163;p37"/>
          <p:cNvSpPr txBox="1"/>
          <p:nvPr/>
        </p:nvSpPr>
        <p:spPr>
          <a:xfrm>
            <a:off x="324714" y="3738263"/>
            <a:ext cx="381311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43"/>
              </a:buClr>
              <a:buSzPts val="1350"/>
              <a:buFont typeface="Montserrat"/>
              <a:buNone/>
            </a:pPr>
            <a:r>
              <a:rPr lang="en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Procesamiento de Imagenes </a:t>
            </a:r>
            <a:r>
              <a:rPr lang="en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Opencv</a:t>
            </a:r>
            <a:endParaRPr sz="16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C6C3"/>
              </a:buClr>
              <a:buSzPts val="800"/>
              <a:buFont typeface="Montserrat"/>
              <a:buNone/>
            </a:pPr>
            <a:endParaRPr sz="10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5C6C3"/>
              </a:buClr>
              <a:buSzPts val="800"/>
              <a:buFont typeface="Montserrat"/>
              <a:buNone/>
            </a:pPr>
            <a:r>
              <a:rPr lang="en" sz="1000" b="1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20.07.2022</a:t>
            </a:r>
            <a:endParaRPr sz="10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94428" y="1251583"/>
            <a:ext cx="6705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202122"/>
                </a:solidFill>
                <a:latin typeface="Arial" panose="020B0604020202020204" pitchFamily="34" charset="0"/>
              </a:rPr>
              <a:t>OpenCV</a:t>
            </a:r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está totalmente desarrollado en C++, orientado a objetos y con alta eficiencia computacional. </a:t>
            </a:r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Su API es C++ pero incluye conectores para otros lenguajes</a:t>
            </a:r>
            <a:r>
              <a:rPr lang="es-ES" dirty="0" smtClean="0">
                <a:solidFill>
                  <a:srgbClr val="202122"/>
                </a:solidFill>
                <a:latin typeface="Arial" panose="020B0604020202020204" pitchFamily="34" charset="0"/>
              </a:rPr>
              <a:t>:</a:t>
            </a:r>
          </a:p>
          <a:p>
            <a:endParaRPr lang="es-E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Python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Java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202122"/>
                </a:solidFill>
                <a:latin typeface="Arial" panose="020B0604020202020204" pitchFamily="34" charset="0"/>
              </a:rPr>
              <a:t>Matlab</a:t>
            </a:r>
            <a:endParaRPr lang="es-E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202122"/>
                </a:solidFill>
                <a:latin typeface="Arial" panose="020B0604020202020204" pitchFamily="34" charset="0"/>
              </a:rPr>
              <a:t>Octave</a:t>
            </a:r>
            <a:endParaRPr lang="es-E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Javascript</a:t>
            </a:r>
            <a:endParaRPr lang="es-ES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La documentación y tutoriales se brindan para estos lenguajes, en orden de </a:t>
            </a:r>
            <a:r>
              <a:rPr lang="es-ES" dirty="0" smtClean="0">
                <a:solidFill>
                  <a:srgbClr val="202122"/>
                </a:solidFill>
                <a:latin typeface="Arial" panose="020B0604020202020204" pitchFamily="34" charset="0"/>
              </a:rPr>
              <a:t>relevancia:</a:t>
            </a:r>
          </a:p>
          <a:p>
            <a:endParaRPr lang="es-E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lvl="3" indent="-342900">
              <a:buFont typeface="+mj-lt"/>
              <a:buAutoNum type="arabicPeriod"/>
            </a:pPr>
            <a:r>
              <a:rPr lang="es-ES" dirty="0" smtClean="0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++</a:t>
            </a:r>
          </a:p>
          <a:p>
            <a:pPr marL="342900" lvl="3" indent="-342900">
              <a:buFont typeface="+mj-lt"/>
              <a:buAutoNum type="arabicPeriod"/>
            </a:pPr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Python</a:t>
            </a:r>
          </a:p>
          <a:p>
            <a:pPr marL="342900" lvl="3" indent="-342900">
              <a:buFont typeface="+mj-lt"/>
              <a:buAutoNum type="arabicPeriod"/>
            </a:pPr>
            <a:r>
              <a:rPr lang="es-ES" dirty="0">
                <a:solidFill>
                  <a:srgbClr val="202122"/>
                </a:solidFill>
                <a:latin typeface="Arial" panose="020B0604020202020204" pitchFamily="34" charset="0"/>
              </a:rPr>
              <a:t>Java</a:t>
            </a:r>
          </a:p>
          <a:p>
            <a:pPr marL="342900" lvl="3" indent="-342900">
              <a:buFont typeface="+mj-lt"/>
              <a:buAutoNum type="arabicPeriod"/>
            </a:pPr>
            <a:r>
              <a:rPr lang="es-ES" dirty="0" err="1">
                <a:solidFill>
                  <a:srgbClr val="202122"/>
                </a:solidFill>
                <a:latin typeface="Arial" panose="020B0604020202020204" pitchFamily="34" charset="0"/>
              </a:rPr>
              <a:t>Javascript</a:t>
            </a:r>
            <a:endParaRPr lang="es-E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17287" y="913029"/>
            <a:ext cx="2811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Lenguajes de programación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7170" name="Picture 2" descr="Python-logo-notext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87" y="2001807"/>
            <a:ext cx="528085" cy="52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ector Transparente PNG Y SVG De Icono Del Lenguaje De Programación Ja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75" y="2394349"/>
            <a:ext cx="932151" cy="93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tlab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662" y="2555900"/>
            <a:ext cx="856222" cy="77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Unofficial JavaScript logo 2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416" y="1904413"/>
            <a:ext cx="744070" cy="74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++ - Wikipedia, la enciclopedia lib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80" y="1904413"/>
            <a:ext cx="643028" cy="72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El lenguaje de programación GNU Octave llega a la versión 5.2 | Mancomú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51" y="2627284"/>
            <a:ext cx="680713" cy="68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1836" y="202987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rgbClr val="273044"/>
                </a:solidFill>
                <a:latin typeface="Open Sans"/>
              </a:rPr>
              <a:t>Odometría</a:t>
            </a:r>
            <a:r>
              <a:rPr lang="es-ES" dirty="0" smtClean="0">
                <a:solidFill>
                  <a:srgbClr val="273044"/>
                </a:solidFill>
                <a:latin typeface="Open Sans"/>
              </a:rPr>
              <a:t> </a:t>
            </a:r>
            <a:r>
              <a:rPr lang="es-ES" dirty="0">
                <a:solidFill>
                  <a:srgbClr val="273044"/>
                </a:solidFill>
                <a:latin typeface="Open Sans"/>
              </a:rPr>
              <a:t>visual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Sistema de reconocimiento facial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Reconocimiento de gestos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La interacción hombre-ordenador (HCI)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Robótica móvil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Comprensión del movimiento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Identificación del objeto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Segmentación y reconocimiento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Visión estereoscópica: percepción de profundidad desde 2 </a:t>
            </a:r>
            <a:r>
              <a:rPr lang="es-ES" dirty="0" smtClean="0">
                <a:solidFill>
                  <a:srgbClr val="273044"/>
                </a:solidFill>
                <a:latin typeface="Open Sans"/>
              </a:rPr>
              <a:t>cámaras</a:t>
            </a:r>
            <a:endParaRPr lang="es-ES" dirty="0">
              <a:solidFill>
                <a:srgbClr val="273044"/>
              </a:solidFill>
              <a:latin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96690" y="202987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Estructura de movimiento (SFM)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Rastreo de movimiento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Realidad aumentada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Aprendizaje del árbol de decisiones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Algoritmo de maximización de expectativas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Algoritmo de vecino más cercano </a:t>
            </a:r>
            <a:r>
              <a:rPr lang="es-ES" dirty="0" smtClean="0">
                <a:solidFill>
                  <a:srgbClr val="273044"/>
                </a:solidFill>
                <a:latin typeface="Open Sans"/>
              </a:rPr>
              <a:t>k (</a:t>
            </a:r>
            <a:r>
              <a:rPr lang="es-ES" dirty="0" err="1" smtClean="0">
                <a:solidFill>
                  <a:srgbClr val="273044"/>
                </a:solidFill>
                <a:latin typeface="Open Sans"/>
              </a:rPr>
              <a:t>kNN</a:t>
            </a:r>
            <a:r>
              <a:rPr lang="es-ES" dirty="0" smtClean="0">
                <a:solidFill>
                  <a:srgbClr val="273044"/>
                </a:solidFill>
                <a:latin typeface="Open Sans"/>
              </a:rPr>
              <a:t>)</a:t>
            </a:r>
            <a:endParaRPr lang="es-ES" dirty="0">
              <a:solidFill>
                <a:srgbClr val="273044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Clasificador </a:t>
            </a:r>
            <a:r>
              <a:rPr lang="es-ES" dirty="0" err="1">
                <a:solidFill>
                  <a:srgbClr val="273044"/>
                </a:solidFill>
                <a:latin typeface="Open Sans"/>
              </a:rPr>
              <a:t>Bayes</a:t>
            </a:r>
            <a:endParaRPr lang="es-ES" dirty="0">
              <a:solidFill>
                <a:srgbClr val="273044"/>
              </a:solidFill>
              <a:latin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Redes neuronales artificiales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Soporte de máquinas vectoriales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3044"/>
                </a:solidFill>
                <a:latin typeface="Open Sans"/>
              </a:rPr>
              <a:t>Redes neuronales profundas</a:t>
            </a:r>
            <a:endParaRPr lang="es-ES" dirty="0">
              <a:solidFill>
                <a:srgbClr val="273044"/>
              </a:solidFill>
              <a:latin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1814" y="1317566"/>
            <a:ext cx="4382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273044"/>
                </a:solidFill>
                <a:latin typeface="Montserrat" panose="020B0604020202020204" charset="0"/>
              </a:rPr>
              <a:t>Las áreas de aplicación de </a:t>
            </a:r>
            <a:r>
              <a:rPr lang="es-ES" b="1" dirty="0" err="1">
                <a:solidFill>
                  <a:srgbClr val="273044"/>
                </a:solidFill>
                <a:latin typeface="Montserrat" panose="020B0604020202020204" charset="0"/>
              </a:rPr>
              <a:t>OpenCV</a:t>
            </a:r>
            <a:r>
              <a:rPr lang="es-ES" b="1" dirty="0">
                <a:solidFill>
                  <a:srgbClr val="273044"/>
                </a:solidFill>
                <a:latin typeface="Montserrat" panose="020B0604020202020204" charset="0"/>
              </a:rPr>
              <a:t> incluyen:</a:t>
            </a:r>
            <a:endParaRPr lang="es-ES" dirty="0">
              <a:solidFill>
                <a:srgbClr val="273044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4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17287" y="913029"/>
            <a:ext cx="2811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Lenguajes de programación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94" y="1608190"/>
            <a:ext cx="7337394" cy="2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49797" y="921674"/>
            <a:ext cx="21387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Operaciones Básicas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0" y="1268873"/>
            <a:ext cx="4576765" cy="1031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580" y="2905961"/>
            <a:ext cx="5076825" cy="1612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2556120"/>
            <a:ext cx="2427696" cy="11560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46" y="3940348"/>
            <a:ext cx="2309813" cy="105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7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49797" y="921674"/>
            <a:ext cx="21387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Operaciones Básicas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01" y="1364972"/>
            <a:ext cx="3098932" cy="1500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287" y="1364973"/>
            <a:ext cx="3022604" cy="1500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287" y="3221745"/>
            <a:ext cx="3022604" cy="1482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49" y="3256943"/>
            <a:ext cx="3009684" cy="143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490923" y="2865900"/>
            <a:ext cx="2117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Eliminación de ruido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9336" y="4704260"/>
            <a:ext cx="821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Realce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6744" y="2865627"/>
            <a:ext cx="1157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Suavizado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3165" y="4704260"/>
            <a:ext cx="2558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Operaciones aritméticas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58" y="3975673"/>
            <a:ext cx="628893" cy="7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49797" y="921674"/>
            <a:ext cx="21387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Operaciones Básicas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41" y="1538636"/>
            <a:ext cx="1719160" cy="2581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847" y="1538636"/>
            <a:ext cx="1705888" cy="2581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 descr="Semantic segmentation annotation services for deep learning and  #machine_learning with accurate image #… | What is computer, Segmentation,  Machine learning projec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69" y="1552273"/>
            <a:ext cx="2904405" cy="170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60669" y="1260228"/>
            <a:ext cx="2127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Detección de bordes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62620" y="1250401"/>
            <a:ext cx="2411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Esqueleto de la imagen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30271" y="1250401"/>
            <a:ext cx="1537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Segmentación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8196" name="Picture 4" descr="020 Overview of Semantic Segmentation methods - Master Data Science  08.11.20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69" y="3555945"/>
            <a:ext cx="2905157" cy="115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4238625"/>
            <a:ext cx="2757176" cy="79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49797" y="921674"/>
            <a:ext cx="21387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Operaciones Básicas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755" y="1667939"/>
            <a:ext cx="932668" cy="14952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827" y="1568437"/>
            <a:ext cx="2512476" cy="15828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014" y="3556338"/>
            <a:ext cx="2516150" cy="14149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929" y="3562866"/>
            <a:ext cx="2942621" cy="144215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22266" y="1346284"/>
            <a:ext cx="1494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Matriz binaria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7082" y="3310368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Matriz de enteros 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23130" y="1260228"/>
            <a:ext cx="2055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Árbol de cuadrados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33969" y="3254657"/>
            <a:ext cx="3134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Transformada del coseno JPEG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407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49797" y="921674"/>
            <a:ext cx="21387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Operaciones Básicas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04" y="1812748"/>
            <a:ext cx="2592110" cy="174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809" y="1764003"/>
            <a:ext cx="2598973" cy="194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1167521" y="1405338"/>
            <a:ext cx="26164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Descriptores geométricos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99333" y="1425449"/>
            <a:ext cx="2561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Descriptores topológicos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47228" y="4792762"/>
            <a:ext cx="28328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900" dirty="0"/>
              <a:t>https://docs.opencv.org/4.x/d8/d8c/group__sfm.html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27743" y="3763905"/>
            <a:ext cx="1852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900" dirty="0" smtClean="0"/>
              <a:t>El SFM (</a:t>
            </a:r>
            <a:r>
              <a:rPr lang="es-UY" sz="900" dirty="0" err="1" smtClean="0"/>
              <a:t>Structure</a:t>
            </a:r>
            <a:r>
              <a:rPr lang="es-UY" sz="900" dirty="0" smtClean="0"/>
              <a:t> </a:t>
            </a:r>
            <a:r>
              <a:rPr lang="es-UY" sz="900" dirty="0" err="1" smtClean="0"/>
              <a:t>from</a:t>
            </a:r>
            <a:r>
              <a:rPr lang="es-UY" sz="900" dirty="0" smtClean="0"/>
              <a:t> </a:t>
            </a:r>
            <a:r>
              <a:rPr lang="es-UY" sz="900" dirty="0" err="1" smtClean="0"/>
              <a:t>motion</a:t>
            </a:r>
            <a:r>
              <a:rPr lang="es-UY" sz="900" dirty="0" smtClean="0"/>
              <a:t>) para Google </a:t>
            </a:r>
            <a:r>
              <a:rPr lang="es-UY" sz="900" dirty="0" err="1"/>
              <a:t>E</a:t>
            </a:r>
            <a:r>
              <a:rPr lang="es-UY" sz="900" dirty="0" err="1" smtClean="0"/>
              <a:t>arth</a:t>
            </a:r>
            <a:r>
              <a:rPr lang="es-UY" sz="900" dirty="0" smtClean="0"/>
              <a:t> fue desarrollado inicialmente con </a:t>
            </a:r>
            <a:r>
              <a:rPr lang="es-UY" sz="900" dirty="0" err="1" smtClean="0"/>
              <a:t>OpenCV</a:t>
            </a:r>
            <a:r>
              <a:rPr lang="es-UY" sz="900" dirty="0" smtClean="0"/>
              <a:t>. Realiza la reconstrucción de objetos en 3D desde imágenes en 2D</a:t>
            </a:r>
            <a:endParaRPr lang="es-UY" sz="900" dirty="0"/>
          </a:p>
        </p:txBody>
      </p:sp>
      <p:pic>
        <p:nvPicPr>
          <p:cNvPr id="13314" name="Picture 2" descr="A screenshot of the GoogleEarth 3D model of Prague (left) and group of... |  Download Scientific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00" y="3490911"/>
            <a:ext cx="2292432" cy="930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6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6" y="1607427"/>
            <a:ext cx="3282950" cy="232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49797" y="921674"/>
            <a:ext cx="21387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Operaciones Básicas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14342" name="Picture 6" descr="Object Detection Using OpenCV in Python, Explained with a Project | by  Shoaib Mehedi | Python in Plain Engli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10" y="1616265"/>
            <a:ext cx="4161352" cy="2675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ec Corpor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08" y="3470542"/>
            <a:ext cx="1964734" cy="140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079624" y="1277711"/>
            <a:ext cx="2270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Reconocimiento facial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97052" y="1268873"/>
            <a:ext cx="27478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Reconocimiento de objetos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14344" name="Picture 8" descr="Detector de bordes Canny, cómo contar objetos con OpenCV y 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52" y="3697827"/>
            <a:ext cx="1463609" cy="11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3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30622" y="913029"/>
            <a:ext cx="1385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Aplicaciones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15362" name="Picture 2" descr="4 Simple steps in building OCR. Optical character recognition (OCR) is… |  by Naga Kiran | DataDrivenInve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39" y="3766501"/>
            <a:ext cx="2927603" cy="13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igit Recognition using OpenCV, sklearn and Python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05" y="1975347"/>
            <a:ext cx="2305685" cy="17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56360" y="1390237"/>
            <a:ext cx="73837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91E42"/>
                </a:solidFill>
                <a:latin typeface="PTRootUI"/>
              </a:rPr>
              <a:t>Reconocimiento Óptico de Caracteres, o OCR, es una tecnología que le permite convertir </a:t>
            </a:r>
            <a:r>
              <a:rPr lang="es-ES" dirty="0" smtClean="0">
                <a:solidFill>
                  <a:srgbClr val="091E42"/>
                </a:solidFill>
                <a:latin typeface="PTRootUI"/>
              </a:rPr>
              <a:t>documentos a textos</a:t>
            </a:r>
            <a:endParaRPr lang="es-UY" dirty="0"/>
          </a:p>
        </p:txBody>
      </p:sp>
      <p:pic>
        <p:nvPicPr>
          <p:cNvPr id="15368" name="Picture 8" descr="tensorflow ocr python for Sale OFF 67%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35" y="1832180"/>
            <a:ext cx="2700065" cy="251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750146" y="4347098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91E42"/>
                </a:solidFill>
                <a:latin typeface="PTRootUI"/>
              </a:rPr>
              <a:t>Hay soluciones stand-</a:t>
            </a:r>
            <a:r>
              <a:rPr lang="es-ES" dirty="0" err="1" smtClean="0">
                <a:solidFill>
                  <a:srgbClr val="091E42"/>
                </a:solidFill>
                <a:latin typeface="PTRootUI"/>
              </a:rPr>
              <a:t>alone</a:t>
            </a:r>
            <a:r>
              <a:rPr lang="es-ES" dirty="0" smtClean="0">
                <a:solidFill>
                  <a:srgbClr val="091E42"/>
                </a:solidFill>
                <a:latin typeface="PTRootUI"/>
              </a:rPr>
              <a:t> y online con </a:t>
            </a:r>
            <a:r>
              <a:rPr lang="es-ES" dirty="0" err="1" smtClean="0">
                <a:solidFill>
                  <a:srgbClr val="091E42"/>
                </a:solidFill>
                <a:latin typeface="PTRootUI"/>
              </a:rPr>
              <a:t>TensorFlow</a:t>
            </a:r>
            <a:r>
              <a:rPr lang="es-ES" dirty="0" smtClean="0">
                <a:solidFill>
                  <a:srgbClr val="091E42"/>
                </a:solidFill>
                <a:latin typeface="PTRootUI"/>
              </a:rPr>
              <a:t>, </a:t>
            </a:r>
            <a:r>
              <a:rPr lang="es-ES" dirty="0" err="1" smtClean="0">
                <a:solidFill>
                  <a:srgbClr val="091E42"/>
                </a:solidFill>
                <a:latin typeface="PTRootUI"/>
              </a:rPr>
              <a:t>Tesseract</a:t>
            </a:r>
            <a:r>
              <a:rPr lang="es-ES" dirty="0" smtClean="0">
                <a:solidFill>
                  <a:srgbClr val="091E42"/>
                </a:solidFill>
                <a:latin typeface="PTRootUI"/>
              </a:rPr>
              <a:t> OCR (GCP), </a:t>
            </a:r>
            <a:r>
              <a:rPr lang="es-ES" dirty="0" err="1" smtClean="0">
                <a:solidFill>
                  <a:srgbClr val="091E42"/>
                </a:solidFill>
                <a:latin typeface="PTRootUI"/>
              </a:rPr>
              <a:t>etc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2621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>
            <a:spLocks noGrp="1"/>
          </p:cNvSpPr>
          <p:nvPr>
            <p:ph type="ctrTitle"/>
          </p:nvPr>
        </p:nvSpPr>
        <p:spPr>
          <a:xfrm>
            <a:off x="501800" y="3514325"/>
            <a:ext cx="6419100" cy="1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Una pequeña introducción </a:t>
            </a:r>
            <a:r>
              <a:rPr lang="en" sz="22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OpenCV</a:t>
            </a:r>
            <a:endParaRPr sz="2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24427" y="925513"/>
            <a:ext cx="1915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Agro Aplicaciones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16386" name="Picture 2" descr="Weed Detection — Senti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378" y="2568123"/>
            <a:ext cx="2047101" cy="204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04050" y="4615224"/>
            <a:ext cx="1747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91E42"/>
                </a:solidFill>
                <a:latin typeface="PTRootUI"/>
              </a:rPr>
              <a:t>Detección de yuyos</a:t>
            </a:r>
            <a:endParaRPr lang="es-UY" dirty="0"/>
          </a:p>
        </p:txBody>
      </p:sp>
      <p:pic>
        <p:nvPicPr>
          <p:cNvPr id="16388" name="Picture 4" descr="Crop Row Detection || TV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9" y="3484810"/>
            <a:ext cx="2556784" cy="143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Farm Area Segmentation in Satellite Images Using DeepLabv3+ Neural Networks  | SpringerLin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66" y="1347007"/>
            <a:ext cx="255832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For your app — Field Boundary Detec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382" y="1347007"/>
            <a:ext cx="2256822" cy="16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47228" y="3004474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091E42"/>
                </a:solidFill>
                <a:latin typeface="PTRootUI"/>
              </a:rPr>
              <a:t>Detección de cultivos </a:t>
            </a:r>
            <a:endParaRPr lang="es-UY" dirty="0"/>
          </a:p>
        </p:txBody>
      </p:sp>
      <p:sp>
        <p:nvSpPr>
          <p:cNvPr id="15" name="Rectangle 14"/>
          <p:cNvSpPr/>
          <p:nvPr/>
        </p:nvSpPr>
        <p:spPr>
          <a:xfrm>
            <a:off x="125935" y="2422093"/>
            <a:ext cx="18120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91E42"/>
                </a:solidFill>
                <a:latin typeface="PTRootUI"/>
              </a:rPr>
              <a:t>Detección de humedad (se utiliza cámaras especiales)  </a:t>
            </a:r>
            <a:endParaRPr lang="es-UY" dirty="0"/>
          </a:p>
        </p:txBody>
      </p:sp>
      <p:sp>
        <p:nvSpPr>
          <p:cNvPr id="17" name="Rectangle 16"/>
          <p:cNvSpPr/>
          <p:nvPr/>
        </p:nvSpPr>
        <p:spPr>
          <a:xfrm>
            <a:off x="2940163" y="4246359"/>
            <a:ext cx="1752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91E42"/>
                </a:solidFill>
                <a:latin typeface="PTRootUI"/>
              </a:rPr>
              <a:t>Guía automática para cosechadoras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1486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11968" y="913029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Aplicaciones Medicina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17412" name="Picture 4" descr="Portable Color Ultrasound Diagnostic Syste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29" y="1498425"/>
            <a:ext cx="5083602" cy="3333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551131" y="4092878"/>
            <a:ext cx="15928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dirty="0" err="1">
                <a:solidFill>
                  <a:srgbClr val="6A6A6A"/>
                </a:solidFill>
                <a:latin typeface="Avenir Next"/>
              </a:rPr>
              <a:t>Pulsed</a:t>
            </a:r>
            <a:r>
              <a:rPr lang="es-UY" dirty="0">
                <a:solidFill>
                  <a:srgbClr val="6A6A6A"/>
                </a:solidFill>
                <a:latin typeface="Avenir Next"/>
              </a:rPr>
              <a:t> Wave </a:t>
            </a:r>
            <a:r>
              <a:rPr lang="es-UY" dirty="0" smtClean="0">
                <a:solidFill>
                  <a:srgbClr val="6A6A6A"/>
                </a:solidFill>
                <a:latin typeface="Avenir Next"/>
              </a:rPr>
              <a:t>ECO </a:t>
            </a:r>
            <a:r>
              <a:rPr lang="es-UY" dirty="0" err="1" smtClean="0">
                <a:solidFill>
                  <a:srgbClr val="6A6A6A"/>
                </a:solidFill>
                <a:latin typeface="Avenir Next"/>
              </a:rPr>
              <a:t>Doppler</a:t>
            </a:r>
            <a:r>
              <a:rPr lang="es-UY" dirty="0" smtClean="0">
                <a:solidFill>
                  <a:srgbClr val="6A6A6A"/>
                </a:solidFill>
                <a:latin typeface="Avenir Next"/>
              </a:rPr>
              <a:t> sobre </a:t>
            </a:r>
            <a:r>
              <a:rPr lang="es-UY" dirty="0" err="1" smtClean="0">
                <a:solidFill>
                  <a:srgbClr val="6A6A6A"/>
                </a:solidFill>
                <a:latin typeface="Avenir Next"/>
              </a:rPr>
              <a:t>carotida</a:t>
            </a:r>
            <a:endParaRPr lang="es-UY" dirty="0"/>
          </a:p>
        </p:txBody>
      </p:sp>
      <p:pic>
        <p:nvPicPr>
          <p:cNvPr id="17414" name="Picture 6" descr="Stent Carotideo – Dr. Freddy Loina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4" y="2376166"/>
            <a:ext cx="1577637" cy="1577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11968" y="913029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Aplicaciones Medicina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17410" name="Picture 2" descr="Portable Color Ultrasound Diagnostic Syste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28" y="1251583"/>
            <a:ext cx="5559472" cy="36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33" y="3028216"/>
            <a:ext cx="2882492" cy="18684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6933" y="1858665"/>
            <a:ext cx="28824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91E42"/>
                </a:solidFill>
                <a:latin typeface="PTRootUI"/>
              </a:rPr>
              <a:t>Se mide el ancho de las paredes para conocer el porcentaje de placa, gracias a esto se puede prevenir problemas graves de salud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3445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33" y="113959"/>
            <a:ext cx="647895" cy="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11968" y="913029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Aplicaciones Medicina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19458" name="Picture 2" descr="https://imagenologia.robustiana.com/images/imgdigital/003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81" y="1251583"/>
            <a:ext cx="3040819" cy="37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imagenologia.robustiana.com/images/imgdigital/003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04" y="3225800"/>
            <a:ext cx="2625229" cy="17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imagenologia.robustiana.com/images/imgdigital/0030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82" y="1340483"/>
            <a:ext cx="3413618" cy="179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25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5"/>
          <p:cNvSpPr txBox="1"/>
          <p:nvPr/>
        </p:nvSpPr>
        <p:spPr>
          <a:xfrm>
            <a:off x="50" y="2243800"/>
            <a:ext cx="9144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¡Muchas Gracias!</a:t>
            </a:r>
            <a:endParaRPr sz="400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  <p:grpSp>
        <p:nvGrpSpPr>
          <p:cNvPr id="287" name="Google Shape;287;p55"/>
          <p:cNvGrpSpPr/>
          <p:nvPr/>
        </p:nvGrpSpPr>
        <p:grpSpPr>
          <a:xfrm>
            <a:off x="4154908" y="1273495"/>
            <a:ext cx="834184" cy="934391"/>
            <a:chOff x="5129100" y="1860525"/>
            <a:chExt cx="1782825" cy="1980900"/>
          </a:xfrm>
        </p:grpSpPr>
        <p:sp>
          <p:nvSpPr>
            <p:cNvPr id="288" name="Google Shape;288;p55"/>
            <p:cNvSpPr/>
            <p:nvPr/>
          </p:nvSpPr>
          <p:spPr>
            <a:xfrm>
              <a:off x="5129100" y="1860525"/>
              <a:ext cx="1782825" cy="1980900"/>
            </a:xfrm>
            <a:custGeom>
              <a:avLst/>
              <a:gdLst/>
              <a:ahLst/>
              <a:cxnLst/>
              <a:rect l="l" t="t" r="r" b="b"/>
              <a:pathLst>
                <a:path w="71313" h="79236" extrusionOk="0">
                  <a:moveTo>
                    <a:pt x="35657" y="0"/>
                  </a:moveTo>
                  <a:cubicBezTo>
                    <a:pt x="33991" y="0"/>
                    <a:pt x="32324" y="369"/>
                    <a:pt x="31064" y="1106"/>
                  </a:cubicBezTo>
                  <a:lnTo>
                    <a:pt x="4593" y="16376"/>
                  </a:lnTo>
                  <a:cubicBezTo>
                    <a:pt x="2073" y="17832"/>
                    <a:pt x="1" y="21417"/>
                    <a:pt x="1" y="24329"/>
                  </a:cubicBezTo>
                  <a:lnTo>
                    <a:pt x="1" y="54907"/>
                  </a:lnTo>
                  <a:cubicBezTo>
                    <a:pt x="1" y="57819"/>
                    <a:pt x="2073" y="61403"/>
                    <a:pt x="4593" y="62859"/>
                  </a:cubicBezTo>
                  <a:lnTo>
                    <a:pt x="31064" y="78129"/>
                  </a:lnTo>
                  <a:cubicBezTo>
                    <a:pt x="32324" y="78867"/>
                    <a:pt x="33991" y="79235"/>
                    <a:pt x="35657" y="79235"/>
                  </a:cubicBezTo>
                  <a:cubicBezTo>
                    <a:pt x="37323" y="79235"/>
                    <a:pt x="38989" y="78867"/>
                    <a:pt x="40249" y="78129"/>
                  </a:cubicBezTo>
                  <a:lnTo>
                    <a:pt x="66720" y="62859"/>
                  </a:lnTo>
                  <a:cubicBezTo>
                    <a:pt x="69240" y="61403"/>
                    <a:pt x="71312" y="57819"/>
                    <a:pt x="71312" y="54907"/>
                  </a:cubicBezTo>
                  <a:lnTo>
                    <a:pt x="71312" y="24329"/>
                  </a:lnTo>
                  <a:cubicBezTo>
                    <a:pt x="71312" y="21417"/>
                    <a:pt x="69240" y="17832"/>
                    <a:pt x="66720" y="16376"/>
                  </a:cubicBezTo>
                  <a:lnTo>
                    <a:pt x="40249" y="1106"/>
                  </a:lnTo>
                  <a:cubicBezTo>
                    <a:pt x="38989" y="369"/>
                    <a:pt x="37323" y="0"/>
                    <a:pt x="35657" y="0"/>
                  </a:cubicBezTo>
                  <a:close/>
                </a:path>
              </a:pathLst>
            </a:custGeom>
            <a:solidFill>
              <a:srgbClr val="45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5"/>
            <p:cNvSpPr/>
            <p:nvPr/>
          </p:nvSpPr>
          <p:spPr>
            <a:xfrm>
              <a:off x="5497800" y="2383800"/>
              <a:ext cx="255300" cy="934350"/>
            </a:xfrm>
            <a:custGeom>
              <a:avLst/>
              <a:gdLst/>
              <a:ahLst/>
              <a:cxnLst/>
              <a:rect l="l" t="t" r="r" b="b"/>
              <a:pathLst>
                <a:path w="10212" h="37374" extrusionOk="0">
                  <a:moveTo>
                    <a:pt x="3454" y="0"/>
                  </a:moveTo>
                  <a:cubicBezTo>
                    <a:pt x="1550" y="0"/>
                    <a:pt x="1" y="1550"/>
                    <a:pt x="1" y="3454"/>
                  </a:cubicBezTo>
                  <a:lnTo>
                    <a:pt x="1" y="33920"/>
                  </a:lnTo>
                  <a:cubicBezTo>
                    <a:pt x="1" y="35824"/>
                    <a:pt x="1550" y="37373"/>
                    <a:pt x="3454" y="37373"/>
                  </a:cubicBezTo>
                  <a:lnTo>
                    <a:pt x="6758" y="37373"/>
                  </a:lnTo>
                  <a:cubicBezTo>
                    <a:pt x="8662" y="37373"/>
                    <a:pt x="10212" y="35824"/>
                    <a:pt x="10212" y="33920"/>
                  </a:cubicBezTo>
                  <a:lnTo>
                    <a:pt x="10212" y="3454"/>
                  </a:lnTo>
                  <a:cubicBezTo>
                    <a:pt x="10212" y="1550"/>
                    <a:pt x="8662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5"/>
            <p:cNvSpPr/>
            <p:nvPr/>
          </p:nvSpPr>
          <p:spPr>
            <a:xfrm>
              <a:off x="5958900" y="2432550"/>
              <a:ext cx="351450" cy="885600"/>
            </a:xfrm>
            <a:custGeom>
              <a:avLst/>
              <a:gdLst/>
              <a:ahLst/>
              <a:cxnLst/>
              <a:rect l="l" t="t" r="r" b="b"/>
              <a:pathLst>
                <a:path w="14058" h="35424" extrusionOk="0">
                  <a:moveTo>
                    <a:pt x="400" y="0"/>
                  </a:moveTo>
                  <a:cubicBezTo>
                    <a:pt x="154" y="0"/>
                    <a:pt x="0" y="506"/>
                    <a:pt x="0" y="1504"/>
                  </a:cubicBezTo>
                  <a:lnTo>
                    <a:pt x="0" y="31970"/>
                  </a:lnTo>
                  <a:cubicBezTo>
                    <a:pt x="0" y="33874"/>
                    <a:pt x="990" y="35423"/>
                    <a:pt x="2203" y="35423"/>
                  </a:cubicBezTo>
                  <a:lnTo>
                    <a:pt x="12415" y="35423"/>
                  </a:lnTo>
                  <a:cubicBezTo>
                    <a:pt x="13628" y="35423"/>
                    <a:pt x="14057" y="33986"/>
                    <a:pt x="13367" y="32212"/>
                  </a:cubicBezTo>
                  <a:lnTo>
                    <a:pt x="1251" y="1261"/>
                  </a:lnTo>
                  <a:cubicBezTo>
                    <a:pt x="923" y="417"/>
                    <a:pt x="623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5"/>
            <p:cNvSpPr/>
            <p:nvPr/>
          </p:nvSpPr>
          <p:spPr>
            <a:xfrm>
              <a:off x="6191775" y="2383800"/>
              <a:ext cx="351450" cy="885600"/>
            </a:xfrm>
            <a:custGeom>
              <a:avLst/>
              <a:gdLst/>
              <a:ahLst/>
              <a:cxnLst/>
              <a:rect l="l" t="t" r="r" b="b"/>
              <a:pathLst>
                <a:path w="14058" h="35424" extrusionOk="0">
                  <a:moveTo>
                    <a:pt x="1644" y="0"/>
                  </a:moveTo>
                  <a:cubicBezTo>
                    <a:pt x="430" y="0"/>
                    <a:pt x="1" y="1438"/>
                    <a:pt x="692" y="3211"/>
                  </a:cubicBezTo>
                  <a:lnTo>
                    <a:pt x="12788" y="34162"/>
                  </a:lnTo>
                  <a:cubicBezTo>
                    <a:pt x="13126" y="35006"/>
                    <a:pt x="13430" y="35423"/>
                    <a:pt x="13655" y="35423"/>
                  </a:cubicBezTo>
                  <a:cubicBezTo>
                    <a:pt x="13904" y="35423"/>
                    <a:pt x="14058" y="34917"/>
                    <a:pt x="14058" y="33920"/>
                  </a:cubicBezTo>
                  <a:lnTo>
                    <a:pt x="14058" y="3454"/>
                  </a:lnTo>
                  <a:cubicBezTo>
                    <a:pt x="14058" y="1550"/>
                    <a:pt x="13068" y="0"/>
                    <a:pt x="11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55"/>
          <p:cNvSpPr txBox="1"/>
          <p:nvPr/>
        </p:nvSpPr>
        <p:spPr>
          <a:xfrm>
            <a:off x="0" y="3423775"/>
            <a:ext cx="9144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Connect</a:t>
            </a:r>
            <a:r>
              <a:rPr lang="en" sz="14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4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with us!</a:t>
            </a:r>
            <a:endParaRPr sz="14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3" name="Google Shape;293;p55"/>
          <p:cNvCxnSpPr/>
          <p:nvPr/>
        </p:nvCxnSpPr>
        <p:spPr>
          <a:xfrm>
            <a:off x="1993900" y="3919325"/>
            <a:ext cx="512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55">
            <a:hlinkClick r:id="rId3"/>
          </p:cNvPr>
          <p:cNvSpPr txBox="1"/>
          <p:nvPr/>
        </p:nvSpPr>
        <p:spPr>
          <a:xfrm>
            <a:off x="2529075" y="4404567"/>
            <a:ext cx="8343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  <a:t>ingenia.la</a:t>
            </a:r>
            <a:endParaRPr sz="600">
              <a:solidFill>
                <a:srgbClr val="B7B7B7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p55">
            <a:hlinkClick r:id="rId4"/>
          </p:cNvPr>
          <p:cNvSpPr txBox="1"/>
          <p:nvPr/>
        </p:nvSpPr>
        <p:spPr>
          <a:xfrm>
            <a:off x="4184015" y="4404567"/>
            <a:ext cx="701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  <a:t>ingenia.la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55">
            <a:hlinkClick r:id="rId5"/>
          </p:cNvPr>
          <p:cNvSpPr txBox="1"/>
          <p:nvPr/>
        </p:nvSpPr>
        <p:spPr>
          <a:xfrm>
            <a:off x="3370292" y="4404567"/>
            <a:ext cx="758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  <a:t>Ingenia CA</a:t>
            </a:r>
            <a:br>
              <a:rPr lang="en" sz="6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</a:b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55">
            <a:hlinkClick r:id="rId6"/>
          </p:cNvPr>
          <p:cNvSpPr txBox="1"/>
          <p:nvPr/>
        </p:nvSpPr>
        <p:spPr>
          <a:xfrm>
            <a:off x="5853514" y="4404567"/>
            <a:ext cx="5721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  <a:t>Ingenia 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98" name="Google Shape;298;p55"/>
          <p:cNvGrpSpPr/>
          <p:nvPr/>
        </p:nvGrpSpPr>
        <p:grpSpPr>
          <a:xfrm>
            <a:off x="2878263" y="4176225"/>
            <a:ext cx="156875" cy="156875"/>
            <a:chOff x="245400" y="1868363"/>
            <a:chExt cx="156875" cy="156875"/>
          </a:xfrm>
        </p:grpSpPr>
        <p:sp>
          <p:nvSpPr>
            <p:cNvPr id="299" name="Google Shape;299;p55"/>
            <p:cNvSpPr/>
            <p:nvPr/>
          </p:nvSpPr>
          <p:spPr>
            <a:xfrm>
              <a:off x="300925" y="1917938"/>
              <a:ext cx="101350" cy="107300"/>
            </a:xfrm>
            <a:custGeom>
              <a:avLst/>
              <a:gdLst/>
              <a:ahLst/>
              <a:cxnLst/>
              <a:rect l="l" t="t" r="r" b="b"/>
              <a:pathLst>
                <a:path w="4054" h="4292" extrusionOk="0">
                  <a:moveTo>
                    <a:pt x="2498" y="0"/>
                  </a:moveTo>
                  <a:cubicBezTo>
                    <a:pt x="1858" y="0"/>
                    <a:pt x="1431" y="339"/>
                    <a:pt x="1268" y="678"/>
                  </a:cubicBezTo>
                  <a:lnTo>
                    <a:pt x="1243" y="678"/>
                  </a:lnTo>
                  <a:lnTo>
                    <a:pt x="1243" y="101"/>
                  </a:lnTo>
                  <a:lnTo>
                    <a:pt x="1" y="101"/>
                  </a:lnTo>
                  <a:lnTo>
                    <a:pt x="1" y="4292"/>
                  </a:lnTo>
                  <a:lnTo>
                    <a:pt x="1293" y="4292"/>
                  </a:lnTo>
                  <a:lnTo>
                    <a:pt x="1293" y="2221"/>
                  </a:lnTo>
                  <a:cubicBezTo>
                    <a:pt x="1293" y="1669"/>
                    <a:pt x="1406" y="1142"/>
                    <a:pt x="2071" y="1142"/>
                  </a:cubicBezTo>
                  <a:cubicBezTo>
                    <a:pt x="2749" y="1142"/>
                    <a:pt x="2749" y="1770"/>
                    <a:pt x="2749" y="2246"/>
                  </a:cubicBezTo>
                  <a:lnTo>
                    <a:pt x="2749" y="4292"/>
                  </a:lnTo>
                  <a:lnTo>
                    <a:pt x="4054" y="4292"/>
                  </a:lnTo>
                  <a:lnTo>
                    <a:pt x="4054" y="1995"/>
                  </a:lnTo>
                  <a:cubicBezTo>
                    <a:pt x="4054" y="866"/>
                    <a:pt x="3815" y="0"/>
                    <a:pt x="2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5"/>
            <p:cNvSpPr/>
            <p:nvPr/>
          </p:nvSpPr>
          <p:spPr>
            <a:xfrm>
              <a:off x="247900" y="1920438"/>
              <a:ext cx="32650" cy="104800"/>
            </a:xfrm>
            <a:custGeom>
              <a:avLst/>
              <a:gdLst/>
              <a:ahLst/>
              <a:cxnLst/>
              <a:rect l="l" t="t" r="r" b="b"/>
              <a:pathLst>
                <a:path w="1306" h="4192" extrusionOk="0">
                  <a:moveTo>
                    <a:pt x="1" y="1"/>
                  </a:moveTo>
                  <a:lnTo>
                    <a:pt x="1" y="4192"/>
                  </a:lnTo>
                  <a:lnTo>
                    <a:pt x="1306" y="4192"/>
                  </a:lnTo>
                  <a:lnTo>
                    <a:pt x="13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5"/>
            <p:cNvSpPr/>
            <p:nvPr/>
          </p:nvSpPr>
          <p:spPr>
            <a:xfrm>
              <a:off x="245400" y="1868363"/>
              <a:ext cx="37675" cy="37975"/>
            </a:xfrm>
            <a:custGeom>
              <a:avLst/>
              <a:gdLst/>
              <a:ahLst/>
              <a:cxnLst/>
              <a:rect l="l" t="t" r="r" b="b"/>
              <a:pathLst>
                <a:path w="1507" h="1519" extrusionOk="0">
                  <a:moveTo>
                    <a:pt x="753" y="0"/>
                  </a:moveTo>
                  <a:cubicBezTo>
                    <a:pt x="339" y="0"/>
                    <a:pt x="0" y="339"/>
                    <a:pt x="0" y="753"/>
                  </a:cubicBezTo>
                  <a:cubicBezTo>
                    <a:pt x="0" y="1167"/>
                    <a:pt x="339" y="1519"/>
                    <a:pt x="753" y="1519"/>
                  </a:cubicBezTo>
                  <a:cubicBezTo>
                    <a:pt x="1168" y="1519"/>
                    <a:pt x="1506" y="1167"/>
                    <a:pt x="1506" y="753"/>
                  </a:cubicBezTo>
                  <a:cubicBezTo>
                    <a:pt x="1506" y="339"/>
                    <a:pt x="1168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55"/>
          <p:cNvSpPr/>
          <p:nvPr/>
        </p:nvSpPr>
        <p:spPr>
          <a:xfrm>
            <a:off x="3669616" y="4200700"/>
            <a:ext cx="160025" cy="130200"/>
          </a:xfrm>
          <a:custGeom>
            <a:avLst/>
            <a:gdLst/>
            <a:ahLst/>
            <a:cxnLst/>
            <a:rect l="l" t="t" r="r" b="b"/>
            <a:pathLst>
              <a:path w="6401" h="5208" extrusionOk="0">
                <a:moveTo>
                  <a:pt x="4430" y="0"/>
                </a:moveTo>
                <a:cubicBezTo>
                  <a:pt x="3702" y="0"/>
                  <a:pt x="3113" y="590"/>
                  <a:pt x="3113" y="1318"/>
                </a:cubicBezTo>
                <a:cubicBezTo>
                  <a:pt x="3113" y="1418"/>
                  <a:pt x="3125" y="1519"/>
                  <a:pt x="3150" y="1619"/>
                </a:cubicBezTo>
                <a:cubicBezTo>
                  <a:pt x="2058" y="1556"/>
                  <a:pt x="1092" y="1042"/>
                  <a:pt x="440" y="239"/>
                </a:cubicBezTo>
                <a:cubicBezTo>
                  <a:pt x="327" y="439"/>
                  <a:pt x="264" y="665"/>
                  <a:pt x="264" y="904"/>
                </a:cubicBezTo>
                <a:cubicBezTo>
                  <a:pt x="264" y="1355"/>
                  <a:pt x="502" y="1757"/>
                  <a:pt x="841" y="1995"/>
                </a:cubicBezTo>
                <a:cubicBezTo>
                  <a:pt x="640" y="1995"/>
                  <a:pt x="427" y="1933"/>
                  <a:pt x="251" y="1832"/>
                </a:cubicBezTo>
                <a:lnTo>
                  <a:pt x="251" y="1845"/>
                </a:lnTo>
                <a:cubicBezTo>
                  <a:pt x="251" y="2485"/>
                  <a:pt x="703" y="3012"/>
                  <a:pt x="1306" y="3137"/>
                </a:cubicBezTo>
                <a:cubicBezTo>
                  <a:pt x="1193" y="3163"/>
                  <a:pt x="1080" y="3175"/>
                  <a:pt x="954" y="3175"/>
                </a:cubicBezTo>
                <a:cubicBezTo>
                  <a:pt x="879" y="3175"/>
                  <a:pt x="791" y="3175"/>
                  <a:pt x="716" y="3163"/>
                </a:cubicBezTo>
                <a:lnTo>
                  <a:pt x="716" y="3163"/>
                </a:lnTo>
                <a:cubicBezTo>
                  <a:pt x="879" y="3677"/>
                  <a:pt x="1368" y="4053"/>
                  <a:pt x="1933" y="4066"/>
                </a:cubicBezTo>
                <a:cubicBezTo>
                  <a:pt x="1494" y="4417"/>
                  <a:pt x="929" y="4631"/>
                  <a:pt x="314" y="4631"/>
                </a:cubicBezTo>
                <a:cubicBezTo>
                  <a:pt x="201" y="4631"/>
                  <a:pt x="101" y="4631"/>
                  <a:pt x="0" y="4618"/>
                </a:cubicBezTo>
                <a:lnTo>
                  <a:pt x="0" y="4618"/>
                </a:lnTo>
                <a:cubicBezTo>
                  <a:pt x="578" y="4982"/>
                  <a:pt x="1268" y="5208"/>
                  <a:pt x="2008" y="5208"/>
                </a:cubicBezTo>
                <a:cubicBezTo>
                  <a:pt x="4430" y="5208"/>
                  <a:pt x="5748" y="3200"/>
                  <a:pt x="5748" y="1468"/>
                </a:cubicBezTo>
                <a:cubicBezTo>
                  <a:pt x="5748" y="1406"/>
                  <a:pt x="5748" y="1355"/>
                  <a:pt x="5735" y="1293"/>
                </a:cubicBezTo>
                <a:cubicBezTo>
                  <a:pt x="5999" y="1117"/>
                  <a:pt x="6225" y="879"/>
                  <a:pt x="6400" y="615"/>
                </a:cubicBezTo>
                <a:lnTo>
                  <a:pt x="6400" y="615"/>
                </a:lnTo>
                <a:cubicBezTo>
                  <a:pt x="6162" y="728"/>
                  <a:pt x="5911" y="791"/>
                  <a:pt x="5647" y="828"/>
                </a:cubicBezTo>
                <a:cubicBezTo>
                  <a:pt x="5911" y="665"/>
                  <a:pt x="6124" y="402"/>
                  <a:pt x="6225" y="101"/>
                </a:cubicBezTo>
                <a:lnTo>
                  <a:pt x="6225" y="101"/>
                </a:lnTo>
                <a:cubicBezTo>
                  <a:pt x="5961" y="251"/>
                  <a:pt x="5685" y="352"/>
                  <a:pt x="5384" y="414"/>
                </a:cubicBezTo>
                <a:cubicBezTo>
                  <a:pt x="5146" y="163"/>
                  <a:pt x="4807" y="0"/>
                  <a:pt x="4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55"/>
          <p:cNvGrpSpPr/>
          <p:nvPr/>
        </p:nvGrpSpPr>
        <p:grpSpPr>
          <a:xfrm>
            <a:off x="4464119" y="4197250"/>
            <a:ext cx="141200" cy="141200"/>
            <a:chOff x="975425" y="1889388"/>
            <a:chExt cx="141200" cy="141200"/>
          </a:xfrm>
        </p:grpSpPr>
        <p:sp>
          <p:nvSpPr>
            <p:cNvPr id="304" name="Google Shape;304;p55"/>
            <p:cNvSpPr/>
            <p:nvPr/>
          </p:nvSpPr>
          <p:spPr>
            <a:xfrm>
              <a:off x="975425" y="1889388"/>
              <a:ext cx="141200" cy="141200"/>
            </a:xfrm>
            <a:custGeom>
              <a:avLst/>
              <a:gdLst/>
              <a:ahLst/>
              <a:cxnLst/>
              <a:rect l="l" t="t" r="r" b="b"/>
              <a:pathLst>
                <a:path w="5648" h="5648" extrusionOk="0">
                  <a:moveTo>
                    <a:pt x="4405" y="966"/>
                  </a:moveTo>
                  <a:cubicBezTo>
                    <a:pt x="4518" y="966"/>
                    <a:pt x="4619" y="1067"/>
                    <a:pt x="4619" y="1180"/>
                  </a:cubicBezTo>
                  <a:cubicBezTo>
                    <a:pt x="4619" y="1305"/>
                    <a:pt x="4518" y="1406"/>
                    <a:pt x="4405" y="1406"/>
                  </a:cubicBezTo>
                  <a:cubicBezTo>
                    <a:pt x="4280" y="1406"/>
                    <a:pt x="4179" y="1305"/>
                    <a:pt x="4179" y="1180"/>
                  </a:cubicBezTo>
                  <a:cubicBezTo>
                    <a:pt x="4179" y="1067"/>
                    <a:pt x="4280" y="966"/>
                    <a:pt x="4405" y="966"/>
                  </a:cubicBezTo>
                  <a:close/>
                  <a:moveTo>
                    <a:pt x="2824" y="1280"/>
                  </a:moveTo>
                  <a:cubicBezTo>
                    <a:pt x="3665" y="1280"/>
                    <a:pt x="4368" y="1970"/>
                    <a:pt x="4368" y="2824"/>
                  </a:cubicBezTo>
                  <a:cubicBezTo>
                    <a:pt x="4368" y="3677"/>
                    <a:pt x="3665" y="4367"/>
                    <a:pt x="2824" y="4367"/>
                  </a:cubicBezTo>
                  <a:cubicBezTo>
                    <a:pt x="1971" y="4367"/>
                    <a:pt x="1281" y="3677"/>
                    <a:pt x="1281" y="2824"/>
                  </a:cubicBezTo>
                  <a:cubicBezTo>
                    <a:pt x="1281" y="1970"/>
                    <a:pt x="1971" y="1280"/>
                    <a:pt x="2824" y="1280"/>
                  </a:cubicBezTo>
                  <a:close/>
                  <a:moveTo>
                    <a:pt x="1067" y="0"/>
                  </a:moveTo>
                  <a:cubicBezTo>
                    <a:pt x="478" y="0"/>
                    <a:pt x="1" y="477"/>
                    <a:pt x="1" y="1067"/>
                  </a:cubicBezTo>
                  <a:lnTo>
                    <a:pt x="1" y="4568"/>
                  </a:lnTo>
                  <a:cubicBezTo>
                    <a:pt x="1" y="5158"/>
                    <a:pt x="478" y="5647"/>
                    <a:pt x="1067" y="5647"/>
                  </a:cubicBezTo>
                  <a:lnTo>
                    <a:pt x="4568" y="5647"/>
                  </a:lnTo>
                  <a:cubicBezTo>
                    <a:pt x="5158" y="5647"/>
                    <a:pt x="5648" y="5158"/>
                    <a:pt x="5648" y="4568"/>
                  </a:cubicBezTo>
                  <a:lnTo>
                    <a:pt x="5648" y="1067"/>
                  </a:lnTo>
                  <a:cubicBezTo>
                    <a:pt x="5648" y="477"/>
                    <a:pt x="5158" y="0"/>
                    <a:pt x="4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5"/>
            <p:cNvSpPr/>
            <p:nvPr/>
          </p:nvSpPr>
          <p:spPr>
            <a:xfrm>
              <a:off x="1015575" y="1929538"/>
              <a:ext cx="60575" cy="60575"/>
            </a:xfrm>
            <a:custGeom>
              <a:avLst/>
              <a:gdLst/>
              <a:ahLst/>
              <a:cxnLst/>
              <a:rect l="l" t="t" r="r" b="b"/>
              <a:pathLst>
                <a:path w="2423" h="2423" extrusionOk="0">
                  <a:moveTo>
                    <a:pt x="1218" y="0"/>
                  </a:moveTo>
                  <a:cubicBezTo>
                    <a:pt x="541" y="0"/>
                    <a:pt x="1" y="540"/>
                    <a:pt x="1" y="1218"/>
                  </a:cubicBezTo>
                  <a:cubicBezTo>
                    <a:pt x="1" y="1883"/>
                    <a:pt x="541" y="2422"/>
                    <a:pt x="1218" y="2422"/>
                  </a:cubicBezTo>
                  <a:cubicBezTo>
                    <a:pt x="1883" y="2422"/>
                    <a:pt x="2423" y="1883"/>
                    <a:pt x="2423" y="1218"/>
                  </a:cubicBezTo>
                  <a:cubicBezTo>
                    <a:pt x="2423" y="540"/>
                    <a:pt x="1883" y="0"/>
                    <a:pt x="1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55"/>
          <p:cNvSpPr/>
          <p:nvPr/>
        </p:nvSpPr>
        <p:spPr>
          <a:xfrm>
            <a:off x="5239797" y="4194100"/>
            <a:ext cx="171625" cy="136175"/>
          </a:xfrm>
          <a:custGeom>
            <a:avLst/>
            <a:gdLst/>
            <a:ahLst/>
            <a:cxnLst/>
            <a:rect l="l" t="t" r="r" b="b"/>
            <a:pathLst>
              <a:path w="6865" h="5447" extrusionOk="0">
                <a:moveTo>
                  <a:pt x="88" y="1"/>
                </a:moveTo>
                <a:lnTo>
                  <a:pt x="88" y="114"/>
                </a:lnTo>
                <a:lnTo>
                  <a:pt x="728" y="892"/>
                </a:lnTo>
                <a:cubicBezTo>
                  <a:pt x="791" y="942"/>
                  <a:pt x="816" y="1030"/>
                  <a:pt x="816" y="1118"/>
                </a:cubicBezTo>
                <a:lnTo>
                  <a:pt x="816" y="4142"/>
                </a:lnTo>
                <a:cubicBezTo>
                  <a:pt x="829" y="4255"/>
                  <a:pt x="791" y="4368"/>
                  <a:pt x="716" y="4443"/>
                </a:cubicBezTo>
                <a:lnTo>
                  <a:pt x="1" y="5321"/>
                </a:lnTo>
                <a:lnTo>
                  <a:pt x="1" y="5434"/>
                </a:lnTo>
                <a:lnTo>
                  <a:pt x="2046" y="5434"/>
                </a:lnTo>
                <a:lnTo>
                  <a:pt x="2046" y="5321"/>
                </a:lnTo>
                <a:lnTo>
                  <a:pt x="1318" y="4443"/>
                </a:lnTo>
                <a:cubicBezTo>
                  <a:pt x="1243" y="4368"/>
                  <a:pt x="1205" y="4255"/>
                  <a:pt x="1218" y="4142"/>
                </a:cubicBezTo>
                <a:lnTo>
                  <a:pt x="1218" y="1519"/>
                </a:lnTo>
                <a:lnTo>
                  <a:pt x="3012" y="5434"/>
                </a:lnTo>
                <a:lnTo>
                  <a:pt x="3226" y="5434"/>
                </a:lnTo>
                <a:lnTo>
                  <a:pt x="4769" y="1519"/>
                </a:lnTo>
                <a:lnTo>
                  <a:pt x="4769" y="4644"/>
                </a:lnTo>
                <a:cubicBezTo>
                  <a:pt x="4769" y="4719"/>
                  <a:pt x="4769" y="4732"/>
                  <a:pt x="4719" y="4794"/>
                </a:cubicBezTo>
                <a:lnTo>
                  <a:pt x="4154" y="5334"/>
                </a:lnTo>
                <a:lnTo>
                  <a:pt x="4154" y="5447"/>
                </a:lnTo>
                <a:lnTo>
                  <a:pt x="6852" y="5447"/>
                </a:lnTo>
                <a:lnTo>
                  <a:pt x="6852" y="5334"/>
                </a:lnTo>
                <a:lnTo>
                  <a:pt x="6313" y="4807"/>
                </a:lnTo>
                <a:cubicBezTo>
                  <a:pt x="6275" y="4769"/>
                  <a:pt x="6250" y="4706"/>
                  <a:pt x="6262" y="4656"/>
                </a:cubicBezTo>
                <a:lnTo>
                  <a:pt x="6262" y="791"/>
                </a:lnTo>
                <a:cubicBezTo>
                  <a:pt x="6250" y="741"/>
                  <a:pt x="6275" y="678"/>
                  <a:pt x="6313" y="641"/>
                </a:cubicBezTo>
                <a:lnTo>
                  <a:pt x="6865" y="114"/>
                </a:lnTo>
                <a:lnTo>
                  <a:pt x="6865" y="1"/>
                </a:lnTo>
                <a:lnTo>
                  <a:pt x="4970" y="1"/>
                </a:lnTo>
                <a:lnTo>
                  <a:pt x="3615" y="3376"/>
                </a:lnTo>
                <a:lnTo>
                  <a:pt x="2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5"/>
          <p:cNvSpPr/>
          <p:nvPr/>
        </p:nvSpPr>
        <p:spPr>
          <a:xfrm>
            <a:off x="6045900" y="4194725"/>
            <a:ext cx="187325" cy="131175"/>
          </a:xfrm>
          <a:custGeom>
            <a:avLst/>
            <a:gdLst/>
            <a:ahLst/>
            <a:cxnLst/>
            <a:rect l="l" t="t" r="r" b="b"/>
            <a:pathLst>
              <a:path w="7493" h="5247" extrusionOk="0">
                <a:moveTo>
                  <a:pt x="3000" y="1507"/>
                </a:moveTo>
                <a:lnTo>
                  <a:pt x="4945" y="2623"/>
                </a:lnTo>
                <a:lnTo>
                  <a:pt x="3000" y="3740"/>
                </a:lnTo>
                <a:lnTo>
                  <a:pt x="3000" y="1507"/>
                </a:lnTo>
                <a:close/>
                <a:moveTo>
                  <a:pt x="3740" y="1"/>
                </a:moveTo>
                <a:cubicBezTo>
                  <a:pt x="3740" y="1"/>
                  <a:pt x="1406" y="1"/>
                  <a:pt x="816" y="151"/>
                </a:cubicBezTo>
                <a:cubicBezTo>
                  <a:pt x="502" y="239"/>
                  <a:pt x="239" y="503"/>
                  <a:pt x="151" y="829"/>
                </a:cubicBezTo>
                <a:cubicBezTo>
                  <a:pt x="1" y="1406"/>
                  <a:pt x="1" y="2623"/>
                  <a:pt x="1" y="2623"/>
                </a:cubicBezTo>
                <a:cubicBezTo>
                  <a:pt x="1" y="2623"/>
                  <a:pt x="1" y="3841"/>
                  <a:pt x="151" y="4418"/>
                </a:cubicBezTo>
                <a:cubicBezTo>
                  <a:pt x="239" y="4744"/>
                  <a:pt x="490" y="4995"/>
                  <a:pt x="816" y="5083"/>
                </a:cubicBezTo>
                <a:cubicBezTo>
                  <a:pt x="1406" y="5246"/>
                  <a:pt x="3740" y="5246"/>
                  <a:pt x="3740" y="5246"/>
                </a:cubicBezTo>
                <a:cubicBezTo>
                  <a:pt x="3740" y="5246"/>
                  <a:pt x="6087" y="5246"/>
                  <a:pt x="6677" y="5083"/>
                </a:cubicBezTo>
                <a:cubicBezTo>
                  <a:pt x="6990" y="4995"/>
                  <a:pt x="7241" y="4744"/>
                  <a:pt x="7329" y="4431"/>
                </a:cubicBezTo>
                <a:cubicBezTo>
                  <a:pt x="7480" y="3841"/>
                  <a:pt x="7480" y="2623"/>
                  <a:pt x="7480" y="2623"/>
                </a:cubicBezTo>
                <a:cubicBezTo>
                  <a:pt x="7480" y="2623"/>
                  <a:pt x="7492" y="1406"/>
                  <a:pt x="7329" y="829"/>
                </a:cubicBezTo>
                <a:cubicBezTo>
                  <a:pt x="7241" y="503"/>
                  <a:pt x="6990" y="252"/>
                  <a:pt x="6677" y="164"/>
                </a:cubicBezTo>
                <a:cubicBezTo>
                  <a:pt x="6087" y="1"/>
                  <a:pt x="3740" y="1"/>
                  <a:pt x="3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5">
            <a:hlinkClick r:id="rId7"/>
          </p:cNvPr>
          <p:cNvSpPr txBox="1"/>
          <p:nvPr/>
        </p:nvSpPr>
        <p:spPr>
          <a:xfrm>
            <a:off x="4738212" y="4404575"/>
            <a:ext cx="1174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  <a:t>Ingenia </a:t>
            </a:r>
            <a:br>
              <a:rPr lang="en" sz="6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</a:br>
            <a:r>
              <a:rPr lang="en" sz="6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  <a:t>Architectural Journeys</a:t>
            </a:r>
            <a:endParaRPr sz="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mand for CMOS image sensors projected to increase: Digital Photography 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97" y="2843791"/>
            <a:ext cx="1021772" cy="76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15" y="3553687"/>
            <a:ext cx="3764536" cy="1204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1098917"/>
            <a:ext cx="3983164" cy="18044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3" idx="0"/>
          </p:cNvCxnSpPr>
          <p:nvPr/>
        </p:nvCxnSpPr>
        <p:spPr>
          <a:xfrm flipV="1">
            <a:off x="4423283" y="3553687"/>
            <a:ext cx="0" cy="18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67545" y="342872"/>
            <a:ext cx="2111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s-UY" sz="2200" b="1" dirty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Imagen Digital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6285" y="773759"/>
            <a:ext cx="21739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¿</a:t>
            </a:r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De donde proviene?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03756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49" y="1839045"/>
            <a:ext cx="2986965" cy="671450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648184" y="1008752"/>
            <a:ext cx="70455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</a:pPr>
            <a:r>
              <a:rPr lang="es-UY" sz="12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Una </a:t>
            </a:r>
            <a:r>
              <a:rPr lang="es-UY" sz="1200" dirty="0">
                <a:solidFill>
                  <a:srgbClr val="333333"/>
                </a:solidFill>
                <a:latin typeface="Helvetica" panose="020B0604020202020204" pitchFamily="34" charset="0"/>
              </a:rPr>
              <a:t>imagen digital es una función bidimensional </a:t>
            </a:r>
            <a:r>
              <a:rPr lang="es-UY" dirty="0" smtClean="0">
                <a:solidFill>
                  <a:srgbClr val="333333"/>
                </a:solidFill>
                <a:latin typeface="MathJax_Math-italic"/>
              </a:rPr>
              <a:t>f</a:t>
            </a:r>
            <a:r>
              <a:rPr lang="es-UY" dirty="0" smtClean="0">
                <a:solidFill>
                  <a:srgbClr val="333333"/>
                </a:solidFill>
                <a:latin typeface="MathJax_Main"/>
              </a:rPr>
              <a:t>(</a:t>
            </a:r>
            <a:r>
              <a:rPr lang="es-UY" dirty="0" err="1" smtClean="0">
                <a:solidFill>
                  <a:srgbClr val="333333"/>
                </a:solidFill>
                <a:latin typeface="MathJax_Math-italic"/>
              </a:rPr>
              <a:t>x</a:t>
            </a:r>
            <a:r>
              <a:rPr lang="es-UY" dirty="0" err="1" smtClean="0">
                <a:solidFill>
                  <a:srgbClr val="333333"/>
                </a:solidFill>
                <a:latin typeface="MathJax_Main"/>
              </a:rPr>
              <a:t>,</a:t>
            </a:r>
            <a:r>
              <a:rPr lang="es-UY" dirty="0" err="1" smtClean="0">
                <a:solidFill>
                  <a:srgbClr val="333333"/>
                </a:solidFill>
                <a:latin typeface="MathJax_Math-italic"/>
              </a:rPr>
              <a:t>y</a:t>
            </a:r>
            <a:r>
              <a:rPr lang="es-UY" dirty="0" smtClean="0">
                <a:solidFill>
                  <a:srgbClr val="333333"/>
                </a:solidFill>
                <a:latin typeface="MathJax_Main"/>
              </a:rPr>
              <a:t>)</a:t>
            </a:r>
            <a:r>
              <a:rPr lang="es-UY" sz="12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, </a:t>
            </a:r>
            <a:r>
              <a:rPr lang="es-UY" sz="1200" dirty="0">
                <a:solidFill>
                  <a:srgbClr val="333333"/>
                </a:solidFill>
                <a:latin typeface="Helvetica" panose="020B0604020202020204" pitchFamily="34" charset="0"/>
              </a:rPr>
              <a:t>en donde al evaluar </a:t>
            </a:r>
            <a:r>
              <a:rPr lang="es-UY" dirty="0" smtClean="0">
                <a:solidFill>
                  <a:srgbClr val="333333"/>
                </a:solidFill>
                <a:latin typeface="MathJax_Math-italic"/>
              </a:rPr>
              <a:t>f</a:t>
            </a:r>
            <a:r>
              <a:rPr lang="es-UY" sz="1200" dirty="0">
                <a:solidFill>
                  <a:srgbClr val="333333"/>
                </a:solidFill>
                <a:latin typeface="Helvetica" panose="020B0604020202020204" pitchFamily="34" charset="0"/>
              </a:rPr>
              <a:t> en la posición </a:t>
            </a:r>
            <a:r>
              <a:rPr lang="es-UY" dirty="0">
                <a:solidFill>
                  <a:srgbClr val="333333"/>
                </a:solidFill>
                <a:latin typeface="MathJax_Main"/>
              </a:rPr>
              <a:t>(</a:t>
            </a:r>
            <a:r>
              <a:rPr lang="es-UY" dirty="0" err="1">
                <a:solidFill>
                  <a:srgbClr val="333333"/>
                </a:solidFill>
                <a:latin typeface="MathJax_Math-italic"/>
              </a:rPr>
              <a:t>x</a:t>
            </a:r>
            <a:r>
              <a:rPr lang="es-UY" dirty="0" err="1">
                <a:solidFill>
                  <a:srgbClr val="333333"/>
                </a:solidFill>
                <a:latin typeface="MathJax_Main"/>
              </a:rPr>
              <a:t>,</a:t>
            </a:r>
            <a:r>
              <a:rPr lang="es-UY" dirty="0" err="1">
                <a:solidFill>
                  <a:srgbClr val="333333"/>
                </a:solidFill>
                <a:latin typeface="MathJax_Math-italic"/>
              </a:rPr>
              <a:t>y</a:t>
            </a:r>
            <a:r>
              <a:rPr lang="es-UY" dirty="0" smtClean="0">
                <a:solidFill>
                  <a:srgbClr val="333333"/>
                </a:solidFill>
                <a:latin typeface="MathJax_Main"/>
              </a:rPr>
              <a:t>)</a:t>
            </a:r>
            <a:r>
              <a:rPr lang="es-UY" sz="1200" dirty="0">
                <a:solidFill>
                  <a:srgbClr val="333333"/>
                </a:solidFill>
                <a:latin typeface="Helvetica" panose="020B0604020202020204" pitchFamily="34" charset="0"/>
              </a:rPr>
              <a:t> obtenemos un nivel de intensidad de brillo. Estas imágenes son representadas como una matriz de tamaño </a:t>
            </a:r>
            <a:r>
              <a:rPr lang="es-UY" dirty="0" smtClean="0">
                <a:solidFill>
                  <a:srgbClr val="333333"/>
                </a:solidFill>
                <a:latin typeface="MathJax_Math-italic"/>
              </a:rPr>
              <a:t>M</a:t>
            </a:r>
            <a:r>
              <a:rPr lang="es-UY" dirty="0" smtClean="0">
                <a:solidFill>
                  <a:srgbClr val="333333"/>
                </a:solidFill>
                <a:latin typeface="MathJax_Main"/>
              </a:rPr>
              <a:t>×</a:t>
            </a:r>
            <a:r>
              <a:rPr lang="es-UY" dirty="0" smtClean="0">
                <a:solidFill>
                  <a:srgbClr val="333333"/>
                </a:solidFill>
                <a:latin typeface="MathJax_Math-italic"/>
              </a:rPr>
              <a:t>N</a:t>
            </a:r>
            <a:r>
              <a:rPr lang="es-UY" sz="1200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, </a:t>
            </a:r>
            <a:r>
              <a:rPr lang="es-UY" sz="1200" dirty="0">
                <a:solidFill>
                  <a:srgbClr val="333333"/>
                </a:solidFill>
                <a:latin typeface="Helvetica" panose="020B0604020202020204" pitchFamily="34" charset="0"/>
              </a:rPr>
              <a:t>de la forma:</a:t>
            </a:r>
            <a:r>
              <a:rPr lang="es-UY" sz="500" dirty="0"/>
              <a:t> </a:t>
            </a:r>
            <a:endParaRPr lang="es-UY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UY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46168" y="2002024"/>
            <a:ext cx="574033" cy="2118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6" name="Rectangle 15"/>
          <p:cNvSpPr/>
          <p:nvPr/>
        </p:nvSpPr>
        <p:spPr>
          <a:xfrm>
            <a:off x="3367545" y="342872"/>
            <a:ext cx="2111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s-UY" sz="2200" b="1" dirty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Imagen Digital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1477" y="1959326"/>
            <a:ext cx="22444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Cada uno de los elementos del vector es un pixel (</a:t>
            </a:r>
            <a:r>
              <a:rPr lang="es-UY" sz="1100" i="1" dirty="0" err="1"/>
              <a:t>picture</a:t>
            </a:r>
            <a:r>
              <a:rPr lang="es-UY" sz="1100" i="1" dirty="0"/>
              <a:t> </a:t>
            </a:r>
            <a:r>
              <a:rPr lang="es-UY" sz="1100" i="1" dirty="0" err="1"/>
              <a:t>element</a:t>
            </a:r>
            <a:r>
              <a:rPr lang="es-ES" sz="1100" dirty="0" smtClean="0"/>
              <a:t>) de la imagen</a:t>
            </a:r>
            <a:endParaRPr lang="es-UY" sz="1100" dirty="0"/>
          </a:p>
        </p:txBody>
      </p:sp>
      <p:cxnSp>
        <p:nvCxnSpPr>
          <p:cNvPr id="18" name="Straight Arrow Connector 17"/>
          <p:cNvCxnSpPr>
            <a:endCxn id="15" idx="1"/>
          </p:cNvCxnSpPr>
          <p:nvPr/>
        </p:nvCxnSpPr>
        <p:spPr>
          <a:xfrm>
            <a:off x="4720201" y="2107931"/>
            <a:ext cx="491276" cy="1514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 descr="RGBGr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08" y="2573344"/>
            <a:ext cx="5091498" cy="241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555897" y="773759"/>
            <a:ext cx="1734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Espacio de color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889" y="3782128"/>
            <a:ext cx="2902185" cy="11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5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splaying video colors correctly | Ronald S. Bultj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59" y="1112313"/>
            <a:ext cx="3875246" cy="280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67545" y="342872"/>
            <a:ext cx="2111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s-UY" sz="2200" b="1" dirty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Imagen Digital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909" y="3438321"/>
            <a:ext cx="22959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333333"/>
                </a:solidFill>
                <a:latin typeface="Arial" panose="020B0604020202020204" pitchFamily="34" charset="0"/>
              </a:rPr>
              <a:t>Nuestras retinas están formadas por conos que </a:t>
            </a:r>
            <a:r>
              <a:rPr lang="es-ES" sz="1200" dirty="0">
                <a:solidFill>
                  <a:srgbClr val="333333"/>
                </a:solidFill>
                <a:latin typeface="Arial" panose="020B0604020202020204" pitchFamily="34" charset="0"/>
              </a:rPr>
              <a:t>son sensibles a la luz y los bastones al rojo, verde y </a:t>
            </a:r>
            <a:r>
              <a:rPr lang="es-ES" sz="1200" dirty="0" smtClean="0">
                <a:solidFill>
                  <a:srgbClr val="333333"/>
                </a:solidFill>
                <a:latin typeface="Arial" panose="020B0604020202020204" pitchFamily="34" charset="0"/>
              </a:rPr>
              <a:t>azul. Además son mas sensibles al color verde que al resto de los colores.</a:t>
            </a:r>
            <a:endParaRPr lang="es-UY" sz="1200" dirty="0"/>
          </a:p>
        </p:txBody>
      </p:sp>
      <p:pic>
        <p:nvPicPr>
          <p:cNvPr id="5124" name="Picture 4" descr="El ojo – Blue Cone Monochroma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027532"/>
            <a:ext cx="2468882" cy="14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70791" y="3369741"/>
            <a:ext cx="22959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333333"/>
                </a:solidFill>
                <a:latin typeface="Arial" panose="020B0604020202020204" pitchFamily="34" charset="0"/>
              </a:rPr>
              <a:t>Normalmente se utiliza imágenes YUV para todo lo que es transmisión y almacenamiento por que se mantiene prácticamente la misma calidad óptica con menor espacio.</a:t>
            </a:r>
            <a:endParaRPr lang="es-UY" sz="1200" dirty="0"/>
          </a:p>
        </p:txBody>
      </p:sp>
      <p:sp>
        <p:nvSpPr>
          <p:cNvPr id="8" name="Rectangle 7"/>
          <p:cNvSpPr/>
          <p:nvPr/>
        </p:nvSpPr>
        <p:spPr>
          <a:xfrm>
            <a:off x="3555897" y="773759"/>
            <a:ext cx="1734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Espacio de color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6629" y="4928056"/>
            <a:ext cx="3473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800" dirty="0"/>
              <a:t>https://traepaca.wordpress.com/2008/11/18/senales-rgb-y-yuv-que-son/</a:t>
            </a:r>
          </a:p>
        </p:txBody>
      </p:sp>
    </p:spTree>
    <p:extLst>
      <p:ext uri="{BB962C8B-B14F-4D97-AF65-F5344CB8AC3E}">
        <p14:creationId xmlns:p14="http://schemas.microsoft.com/office/powerpoint/2010/main" val="25362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367545" y="342872"/>
            <a:ext cx="2111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s-UY" sz="2200" b="1" dirty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Imagen Digital</a:t>
            </a:r>
          </a:p>
        </p:txBody>
      </p:sp>
      <p:pic>
        <p:nvPicPr>
          <p:cNvPr id="3074" name="Picture 2" descr="graysc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93" y="1246860"/>
            <a:ext cx="2657507" cy="1763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40" y="1253996"/>
            <a:ext cx="3212561" cy="1756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456352" y="944106"/>
            <a:ext cx="911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Resolución </a:t>
            </a:r>
            <a:endParaRPr lang="es-UY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5569368" y="917823"/>
            <a:ext cx="986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Profundidad</a:t>
            </a:r>
            <a:endParaRPr lang="es-UY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283" y="3146787"/>
            <a:ext cx="3384363" cy="1859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0" name="Picture 8" descr="Fotografía subexpuesta de una manzana y una naranja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71" y="3491017"/>
            <a:ext cx="1708129" cy="1139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2459" y="4630326"/>
            <a:ext cx="2223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b="1" dirty="0">
                <a:solidFill>
                  <a:srgbClr val="333333"/>
                </a:solidFill>
                <a:latin typeface="Muli"/>
              </a:rPr>
              <a:t>Imagen subexpuesta</a:t>
            </a:r>
            <a:endParaRPr lang="es-UY" dirty="0"/>
          </a:p>
        </p:txBody>
      </p:sp>
      <p:pic>
        <p:nvPicPr>
          <p:cNvPr id="3082" name="Picture 10" descr="Imagen sobreexpuesta: una manzana y una naranja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73" y="3480662"/>
            <a:ext cx="1723654" cy="114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30051" y="4627105"/>
            <a:ext cx="212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b="1" dirty="0">
                <a:solidFill>
                  <a:srgbClr val="333333"/>
                </a:solidFill>
                <a:latin typeface="Muli"/>
              </a:rPr>
              <a:t>Imagen sobreexpuesta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6813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576409" y="342872"/>
            <a:ext cx="2111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s-UY" sz="2200" b="1" dirty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Imagen Digital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01" y="1123329"/>
            <a:ext cx="7063095" cy="38272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65427" y="773759"/>
            <a:ext cx="2733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Y" sz="1600" b="1" dirty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Espectro Electromagnético</a:t>
            </a:r>
            <a:endParaRPr lang="es-UY" sz="1600" b="1" dirty="0">
              <a:solidFill>
                <a:schemeClr val="dk1"/>
              </a:solidFill>
              <a:latin typeface="Nunito"/>
              <a:ea typeface="Nunito"/>
              <a:cs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30498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877523" y="331403"/>
            <a:ext cx="7791134" cy="9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s-ES_tradnl" altLang="es-ES" sz="2200" b="1" dirty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¿Qué es el Procesamiento de </a:t>
            </a:r>
            <a:r>
              <a:rPr lang="es-ES_tradnl" altLang="es-ES" sz="22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</a:rPr>
              <a:t>Imágenes?</a:t>
            </a:r>
            <a:endParaRPr lang="es-ES_tradnl" altLang="es-ES" sz="3600" dirty="0" smtClean="0"/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1120140" y="1473200"/>
            <a:ext cx="7700010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_tradnl" altLang="es-ES" sz="2000" b="1" dirty="0" smtClean="0">
                <a:latin typeface="Arial" panose="020B0604020202020204" pitchFamily="34" charset="0"/>
              </a:rPr>
              <a:t>Procesamiento de imágenes</a:t>
            </a:r>
            <a:r>
              <a:rPr lang="es-ES_tradnl" altLang="es-ES" sz="2000" dirty="0" smtClean="0">
                <a:latin typeface="Arial" panose="020B0604020202020204" pitchFamily="34" charset="0"/>
              </a:rPr>
              <a:t>: conjunto de métodos, técnicas y herramientas destinadas a la manipulación y análisis de imágenes y vídeo digital.</a:t>
            </a:r>
          </a:p>
          <a:p>
            <a:endParaRPr lang="es-ES_tradnl" altLang="es-ES" sz="2000" dirty="0" smtClean="0">
              <a:latin typeface="Arial" panose="020B0604020202020204" pitchFamily="34" charset="0"/>
            </a:endParaRPr>
          </a:p>
          <a:p>
            <a:r>
              <a:rPr lang="es-ES_tradnl" altLang="es-ES" sz="2000" b="1" dirty="0" smtClean="0">
                <a:latin typeface="Arial" panose="020B0604020202020204" pitchFamily="34" charset="0"/>
              </a:rPr>
              <a:t>Finalidades del procesamiento</a:t>
            </a:r>
            <a:r>
              <a:rPr lang="es-ES_tradnl" altLang="es-ES" sz="2000" dirty="0" smtClean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s-ES_tradnl" altLang="es-ES" sz="1800" dirty="0" smtClean="0">
                <a:latin typeface="Arial" panose="020B0604020202020204" pitchFamily="34" charset="0"/>
              </a:rPr>
              <a:t>Mejora, restauración y eliminación de ruido.</a:t>
            </a:r>
          </a:p>
          <a:p>
            <a:pPr lvl="1"/>
            <a:r>
              <a:rPr lang="es-ES_tradnl" altLang="es-ES" sz="1800" dirty="0" smtClean="0">
                <a:latin typeface="Arial" panose="020B0604020202020204" pitchFamily="34" charset="0"/>
              </a:rPr>
              <a:t>Creación y manipulación de contenido.</a:t>
            </a:r>
          </a:p>
          <a:p>
            <a:pPr lvl="1"/>
            <a:r>
              <a:rPr lang="es-ES_tradnl" altLang="es-ES" sz="1800" dirty="0" smtClean="0">
                <a:latin typeface="Arial" panose="020B0604020202020204" pitchFamily="34" charset="0"/>
              </a:rPr>
              <a:t>Compresión y transmisión de imágenes y vídeo.</a:t>
            </a:r>
          </a:p>
          <a:p>
            <a:pPr lvl="1"/>
            <a:r>
              <a:rPr lang="es-ES_tradnl" altLang="es-ES" sz="1800" dirty="0" smtClean="0">
                <a:latin typeface="Arial" panose="020B0604020202020204" pitchFamily="34" charset="0"/>
              </a:rPr>
              <a:t>Comprensión y extracción de información.</a:t>
            </a:r>
          </a:p>
        </p:txBody>
      </p:sp>
    </p:spTree>
    <p:extLst>
      <p:ext uri="{BB962C8B-B14F-4D97-AF65-F5344CB8AC3E}">
        <p14:creationId xmlns:p14="http://schemas.microsoft.com/office/powerpoint/2010/main" val="29521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OpenCV Logo with 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34" y="337003"/>
            <a:ext cx="1714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036" y="2592033"/>
            <a:ext cx="7951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/>
              <a:t>OpenCV</a:t>
            </a:r>
            <a:r>
              <a:rPr lang="es-ES" dirty="0"/>
              <a:t> es una biblioteca libre de visión artificial originalmente desarrollada por </a:t>
            </a:r>
            <a:r>
              <a:rPr lang="es-ES" dirty="0"/>
              <a:t>Intel</a:t>
            </a:r>
            <a:r>
              <a:rPr lang="es-ES" dirty="0"/>
              <a:t> </a:t>
            </a:r>
            <a:r>
              <a:rPr lang="es-ES" dirty="0" smtClean="0"/>
              <a:t>en 1999 y </a:t>
            </a:r>
            <a:r>
              <a:rPr lang="es-ES" dirty="0"/>
              <a:t>significa Open 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Vision</a:t>
            </a:r>
            <a:endParaRPr lang="es-UY" dirty="0"/>
          </a:p>
        </p:txBody>
      </p:sp>
      <p:sp>
        <p:nvSpPr>
          <p:cNvPr id="5" name="Rectangle 4"/>
          <p:cNvSpPr/>
          <p:nvPr/>
        </p:nvSpPr>
        <p:spPr>
          <a:xfrm>
            <a:off x="568036" y="3186545"/>
            <a:ext cx="828501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Su popularidad se debe a que es</a:t>
            </a:r>
            <a:r>
              <a:rPr lang="es-ES" dirty="0"/>
              <a:t>:</a:t>
            </a:r>
          </a:p>
          <a:p>
            <a:endParaRPr lang="es-ES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s-ES" dirty="0"/>
              <a:t>Libre</a:t>
            </a:r>
            <a:r>
              <a:rPr lang="es-ES" dirty="0"/>
              <a:t>, publicada bajo </a:t>
            </a:r>
            <a:r>
              <a:rPr lang="es-ES" dirty="0">
                <a:hlinkClick r:id="rId3" tooltip="Licencia BSD"/>
              </a:rPr>
              <a:t>licencia </a:t>
            </a:r>
            <a:r>
              <a:rPr lang="es-ES" dirty="0">
                <a:hlinkClick r:id="rId3" tooltip="Licencia BSD"/>
              </a:rPr>
              <a:t>BSD</a:t>
            </a:r>
            <a:endParaRPr lang="es-ES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/>
              <a:t>Multiplataforma</a:t>
            </a:r>
            <a:r>
              <a:rPr lang="es-ES" dirty="0"/>
              <a:t>, para los sistemas operativos </a:t>
            </a:r>
            <a:r>
              <a:rPr lang="es-ES" dirty="0">
                <a:hlinkClick r:id="rId4" tooltip="GNU/Linux"/>
              </a:rPr>
              <a:t>GNU/Linux</a:t>
            </a:r>
            <a:r>
              <a:rPr lang="es-ES" dirty="0"/>
              <a:t>, </a:t>
            </a:r>
            <a:r>
              <a:rPr lang="es-ES" dirty="0">
                <a:hlinkClick r:id="rId5" tooltip="Mac OS X"/>
              </a:rPr>
              <a:t>Mac OS X</a:t>
            </a:r>
            <a:r>
              <a:rPr lang="es-ES" dirty="0"/>
              <a:t>, </a:t>
            </a:r>
            <a:r>
              <a:rPr lang="es-ES" dirty="0">
                <a:hlinkClick r:id="rId6" tooltip="Microsoft Windows"/>
              </a:rPr>
              <a:t>Windows</a:t>
            </a:r>
            <a:r>
              <a:rPr lang="es-ES" dirty="0"/>
              <a:t> y </a:t>
            </a:r>
            <a:r>
              <a:rPr lang="es-ES" dirty="0">
                <a:hlinkClick r:id="rId7" tooltip="Android"/>
              </a:rPr>
              <a:t>Android</a:t>
            </a:r>
            <a:r>
              <a:rPr lang="es-ES" dirty="0"/>
              <a:t>, y para </a:t>
            </a:r>
            <a:r>
              <a:rPr lang="es-ES" dirty="0"/>
              <a:t>arquitecturas </a:t>
            </a:r>
            <a:r>
              <a:rPr lang="es-ES" dirty="0"/>
              <a:t>de hardware como </a:t>
            </a:r>
            <a:r>
              <a:rPr lang="es-ES" dirty="0"/>
              <a:t>ARM </a:t>
            </a:r>
            <a:r>
              <a:rPr lang="es-ES" dirty="0"/>
              <a:t>(celulares y </a:t>
            </a:r>
            <a:r>
              <a:rPr lang="es-ES" dirty="0" err="1">
                <a:hlinkClick r:id="rId8" tooltip="Raspberry Pi"/>
              </a:rPr>
              <a:t>Raspberry</a:t>
            </a:r>
            <a:r>
              <a:rPr lang="es-ES" dirty="0">
                <a:hlinkClick r:id="rId8" tooltip="Raspberry Pi"/>
              </a:rPr>
              <a:t> Pi</a:t>
            </a:r>
            <a:r>
              <a:rPr lang="es-ES" dirty="0"/>
              <a:t>)</a:t>
            </a:r>
            <a:endParaRPr lang="es-ES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/>
              <a:t>Realmente muy bien documentada </a:t>
            </a:r>
            <a:r>
              <a:rPr lang="es-ES" dirty="0"/>
              <a:t>y </a:t>
            </a:r>
            <a:r>
              <a:rPr lang="es-ES" dirty="0"/>
              <a:t>explicada</a:t>
            </a:r>
            <a:r>
              <a:rPr lang="es-ES" dirty="0" smtClean="0"/>
              <a:t>.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s-ES" dirty="0" smtClean="0"/>
              <a:t>Actualización continua: Versión </a:t>
            </a:r>
            <a:r>
              <a:rPr lang="es-ES" dirty="0"/>
              <a:t>actual: 4.3.0 (marzo de 2020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43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343342"/>
      </a:dk1>
      <a:lt1>
        <a:srgbClr val="45D7D3"/>
      </a:lt1>
      <a:dk2>
        <a:srgbClr val="FFFFFF"/>
      </a:dk2>
      <a:lt2>
        <a:srgbClr val="695EFF"/>
      </a:lt2>
      <a:accent1>
        <a:srgbClr val="F23789"/>
      </a:accent1>
      <a:accent2>
        <a:srgbClr val="FCD535"/>
      </a:accent2>
      <a:accent3>
        <a:srgbClr val="C6C6C6"/>
      </a:accent3>
      <a:accent4>
        <a:srgbClr val="6D31FA"/>
      </a:accent4>
      <a:accent5>
        <a:srgbClr val="2D2D2D"/>
      </a:accent5>
      <a:accent6>
        <a:srgbClr val="EFEFEF"/>
      </a:accent6>
      <a:hlink>
        <a:srgbClr val="2D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4325</TotalTime>
  <Words>483</Words>
  <Application>Microsoft Office PowerPoint</Application>
  <PresentationFormat>On-screen Show (16:9)</PresentationFormat>
  <Paragraphs>116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Nunito ExtraLight</vt:lpstr>
      <vt:lpstr>Nixie One</vt:lpstr>
      <vt:lpstr>Helvetica</vt:lpstr>
      <vt:lpstr>Muli</vt:lpstr>
      <vt:lpstr>Open Sans</vt:lpstr>
      <vt:lpstr>Arial</vt:lpstr>
      <vt:lpstr>Nunito</vt:lpstr>
      <vt:lpstr>Montserrat</vt:lpstr>
      <vt:lpstr>PTRootUI</vt:lpstr>
      <vt:lpstr>Nunito Light</vt:lpstr>
      <vt:lpstr>MathJax_Main</vt:lpstr>
      <vt:lpstr>Avenir Next</vt:lpstr>
      <vt:lpstr>Century Gothic</vt:lpstr>
      <vt:lpstr>MathJax_Math-italic</vt:lpstr>
      <vt:lpstr>Helvetica Neue</vt:lpstr>
      <vt:lpstr>Corbel</vt:lpstr>
      <vt:lpstr>Simple Light</vt:lpstr>
      <vt:lpstr>PowerPoint Presentation</vt:lpstr>
      <vt:lpstr>Una pequeña introducción a OpenCV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Gustavo Fresno</dc:creator>
  <cp:lastModifiedBy>Gustavo Fresno</cp:lastModifiedBy>
  <cp:revision>31</cp:revision>
  <dcterms:modified xsi:type="dcterms:W3CDTF">2022-05-20T17:16:09Z</dcterms:modified>
</cp:coreProperties>
</file>